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9" r:id="rId3"/>
    <p:sldId id="289" r:id="rId4"/>
    <p:sldId id="290" r:id="rId5"/>
    <p:sldId id="260" r:id="rId6"/>
    <p:sldId id="274" r:id="rId7"/>
    <p:sldId id="261" r:id="rId8"/>
    <p:sldId id="276" r:id="rId9"/>
    <p:sldId id="262" r:id="rId10"/>
    <p:sldId id="263" r:id="rId11"/>
    <p:sldId id="264" r:id="rId12"/>
    <p:sldId id="286" r:id="rId13"/>
    <p:sldId id="265" r:id="rId14"/>
    <p:sldId id="291" r:id="rId15"/>
    <p:sldId id="292" r:id="rId16"/>
    <p:sldId id="267" r:id="rId17"/>
    <p:sldId id="294" r:id="rId18"/>
    <p:sldId id="282" r:id="rId19"/>
    <p:sldId id="299" r:id="rId20"/>
    <p:sldId id="300" r:id="rId21"/>
    <p:sldId id="288" r:id="rId22"/>
    <p:sldId id="295" r:id="rId23"/>
    <p:sldId id="270" r:id="rId24"/>
    <p:sldId id="273" r:id="rId25"/>
    <p:sldId id="271" r:id="rId26"/>
    <p:sldId id="301" r:id="rId27"/>
    <p:sldId id="302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89591" autoAdjust="0"/>
  </p:normalViewPr>
  <p:slideViewPr>
    <p:cSldViewPr>
      <p:cViewPr varScale="1">
        <p:scale>
          <a:sx n="102" d="100"/>
          <a:sy n="102" d="100"/>
        </p:scale>
        <p:origin x="22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gy, Thomas J - (volgy)" userId="c013889f-b47a-489f-9d96-177cbe6ecce0" providerId="ADAL" clId="{9B8AECB1-4F5B-4D7D-A6A1-A2D7EE50D8A5}"/>
    <pc:docChg chg="custSel delSld modSld">
      <pc:chgData name="Volgy, Thomas J - (volgy)" userId="c013889f-b47a-489f-9d96-177cbe6ecce0" providerId="ADAL" clId="{9B8AECB1-4F5B-4D7D-A6A1-A2D7EE50D8A5}" dt="2023-01-17T18:40:55.613" v="171" actId="207"/>
      <pc:docMkLst>
        <pc:docMk/>
      </pc:docMkLst>
      <pc:sldChg chg="modSp">
        <pc:chgData name="Volgy, Thomas J - (volgy)" userId="c013889f-b47a-489f-9d96-177cbe6ecce0" providerId="ADAL" clId="{9B8AECB1-4F5B-4D7D-A6A1-A2D7EE50D8A5}" dt="2023-01-17T18:33:13.253" v="52" actId="207"/>
        <pc:sldMkLst>
          <pc:docMk/>
          <pc:sldMk cId="3264906109" sldId="274"/>
        </pc:sldMkLst>
        <pc:spChg chg="mod">
          <ac:chgData name="Volgy, Thomas J - (volgy)" userId="c013889f-b47a-489f-9d96-177cbe6ecce0" providerId="ADAL" clId="{9B8AECB1-4F5B-4D7D-A6A1-A2D7EE50D8A5}" dt="2023-01-17T18:33:13.253" v="52" actId="207"/>
          <ac:spMkLst>
            <pc:docMk/>
            <pc:sldMk cId="3264906109" sldId="274"/>
            <ac:spMk id="2" creationId="{00000000-0000-0000-0000-000000000000}"/>
          </ac:spMkLst>
        </pc:spChg>
      </pc:sldChg>
      <pc:sldChg chg="modNotesTx">
        <pc:chgData name="Volgy, Thomas J - (volgy)" userId="c013889f-b47a-489f-9d96-177cbe6ecce0" providerId="ADAL" clId="{9B8AECB1-4F5B-4D7D-A6A1-A2D7EE50D8A5}" dt="2023-01-17T18:37:03.856" v="163" actId="20577"/>
        <pc:sldMkLst>
          <pc:docMk/>
          <pc:sldMk cId="1338377856" sldId="282"/>
        </pc:sldMkLst>
      </pc:sldChg>
      <pc:sldChg chg="modSp">
        <pc:chgData name="Volgy, Thomas J - (volgy)" userId="c013889f-b47a-489f-9d96-177cbe6ecce0" providerId="ADAL" clId="{9B8AECB1-4F5B-4D7D-A6A1-A2D7EE50D8A5}" dt="2023-01-17T18:40:55.613" v="171" actId="207"/>
        <pc:sldMkLst>
          <pc:docMk/>
          <pc:sldMk cId="3675407714" sldId="288"/>
        </pc:sldMkLst>
        <pc:spChg chg="mod">
          <ac:chgData name="Volgy, Thomas J - (volgy)" userId="c013889f-b47a-489f-9d96-177cbe6ecce0" providerId="ADAL" clId="{9B8AECB1-4F5B-4D7D-A6A1-A2D7EE50D8A5}" dt="2023-01-17T18:40:55.613" v="171" actId="207"/>
          <ac:spMkLst>
            <pc:docMk/>
            <pc:sldMk cId="3675407714" sldId="288"/>
            <ac:spMk id="2" creationId="{99D850C4-F8D2-45D4-B6C8-0D6DCE99EB64}"/>
          </ac:spMkLst>
        </pc:spChg>
      </pc:sldChg>
      <pc:sldChg chg="addSp modSp">
        <pc:chgData name="Volgy, Thomas J - (volgy)" userId="c013889f-b47a-489f-9d96-177cbe6ecce0" providerId="ADAL" clId="{9B8AECB1-4F5B-4D7D-A6A1-A2D7EE50D8A5}" dt="2023-01-17T18:32:21.879" v="51" actId="1076"/>
        <pc:sldMkLst>
          <pc:docMk/>
          <pc:sldMk cId="3183828003" sldId="289"/>
        </pc:sldMkLst>
        <pc:spChg chg="add mod">
          <ac:chgData name="Volgy, Thomas J - (volgy)" userId="c013889f-b47a-489f-9d96-177cbe6ecce0" providerId="ADAL" clId="{9B8AECB1-4F5B-4D7D-A6A1-A2D7EE50D8A5}" dt="2023-01-17T18:32:21.879" v="51" actId="1076"/>
          <ac:spMkLst>
            <pc:docMk/>
            <pc:sldMk cId="3183828003" sldId="289"/>
            <ac:spMk id="3" creationId="{2A99A7A2-F988-4FA9-97A7-E49D20BDD511}"/>
          </ac:spMkLst>
        </pc:spChg>
        <pc:spChg chg="add mod">
          <ac:chgData name="Volgy, Thomas J - (volgy)" userId="c013889f-b47a-489f-9d96-177cbe6ecce0" providerId="ADAL" clId="{9B8AECB1-4F5B-4D7D-A6A1-A2D7EE50D8A5}" dt="2023-01-17T18:31:22.355" v="46" actId="20577"/>
          <ac:spMkLst>
            <pc:docMk/>
            <pc:sldMk cId="3183828003" sldId="289"/>
            <ac:spMk id="5" creationId="{DDD97492-E95E-41C0-B785-B620792C2330}"/>
          </ac:spMkLst>
        </pc:spChg>
        <pc:cxnChg chg="add mod">
          <ac:chgData name="Volgy, Thomas J - (volgy)" userId="c013889f-b47a-489f-9d96-177cbe6ecce0" providerId="ADAL" clId="{9B8AECB1-4F5B-4D7D-A6A1-A2D7EE50D8A5}" dt="2023-01-17T18:31:45.256" v="47" actId="11529"/>
          <ac:cxnSpMkLst>
            <pc:docMk/>
            <pc:sldMk cId="3183828003" sldId="289"/>
            <ac:cxnSpMk id="7" creationId="{51732566-6D44-4947-8809-7D37436865BB}"/>
          </ac:cxnSpMkLst>
        </pc:cxnChg>
      </pc:sldChg>
      <pc:sldChg chg="modSp modNotesTx">
        <pc:chgData name="Volgy, Thomas J - (volgy)" userId="c013889f-b47a-489f-9d96-177cbe6ecce0" providerId="ADAL" clId="{9B8AECB1-4F5B-4D7D-A6A1-A2D7EE50D8A5}" dt="2023-01-17T18:36:33.661" v="136" actId="20577"/>
        <pc:sldMkLst>
          <pc:docMk/>
          <pc:sldMk cId="2867968506" sldId="294"/>
        </pc:sldMkLst>
        <pc:spChg chg="mod">
          <ac:chgData name="Volgy, Thomas J - (volgy)" userId="c013889f-b47a-489f-9d96-177cbe6ecce0" providerId="ADAL" clId="{9B8AECB1-4F5B-4D7D-A6A1-A2D7EE50D8A5}" dt="2023-01-17T18:35:58.049" v="80" actId="115"/>
          <ac:spMkLst>
            <pc:docMk/>
            <pc:sldMk cId="2867968506" sldId="294"/>
            <ac:spMk id="2" creationId="{50C957C3-9AB0-4050-B461-86CCD2C13B67}"/>
          </ac:spMkLst>
        </pc:spChg>
      </pc:sldChg>
      <pc:sldChg chg="addSp modSp">
        <pc:chgData name="Volgy, Thomas J - (volgy)" userId="c013889f-b47a-489f-9d96-177cbe6ecce0" providerId="ADAL" clId="{9B8AECB1-4F5B-4D7D-A6A1-A2D7EE50D8A5}" dt="2023-01-17T18:39:10.940" v="169" actId="207"/>
        <pc:sldMkLst>
          <pc:docMk/>
          <pc:sldMk cId="3013068128" sldId="299"/>
        </pc:sldMkLst>
        <pc:spChg chg="add mod">
          <ac:chgData name="Volgy, Thomas J - (volgy)" userId="c013889f-b47a-489f-9d96-177cbe6ecce0" providerId="ADAL" clId="{9B8AECB1-4F5B-4D7D-A6A1-A2D7EE50D8A5}" dt="2023-01-17T18:38:24.256" v="166" actId="207"/>
          <ac:spMkLst>
            <pc:docMk/>
            <pc:sldMk cId="3013068128" sldId="299"/>
            <ac:spMk id="3" creationId="{24282825-6FFA-483A-9F42-9A5475434210}"/>
          </ac:spMkLst>
        </pc:spChg>
        <pc:spChg chg="add mod">
          <ac:chgData name="Volgy, Thomas J - (volgy)" userId="c013889f-b47a-489f-9d96-177cbe6ecce0" providerId="ADAL" clId="{9B8AECB1-4F5B-4D7D-A6A1-A2D7EE50D8A5}" dt="2023-01-17T18:39:10.940" v="169" actId="207"/>
          <ac:spMkLst>
            <pc:docMk/>
            <pc:sldMk cId="3013068128" sldId="299"/>
            <ac:spMk id="4" creationId="{873B4BC4-DDB9-4565-8741-51A6EDBA216E}"/>
          </ac:spMkLst>
        </pc:spChg>
      </pc:sldChg>
    </pc:docChg>
  </pc:docChgLst>
  <pc:docChgLst>
    <pc:chgData name="Volgy, Thomas J - (volgy)" userId="c013889f-b47a-489f-9d96-177cbe6ecce0" providerId="ADAL" clId="{AD1BC686-DE7F-4B31-AE43-A34FF62F196A}"/>
    <pc:docChg chg="undo custSel addSld modSld">
      <pc:chgData name="Volgy, Thomas J - (volgy)" userId="c013889f-b47a-489f-9d96-177cbe6ecce0" providerId="ADAL" clId="{AD1BC686-DE7F-4B31-AE43-A34FF62F196A}" dt="2023-01-23T16:01:48.766" v="145" actId="20577"/>
      <pc:docMkLst>
        <pc:docMk/>
      </pc:docMkLst>
      <pc:sldChg chg="modSp add">
        <pc:chgData name="Volgy, Thomas J - (volgy)" userId="c013889f-b47a-489f-9d96-177cbe6ecce0" providerId="ADAL" clId="{AD1BC686-DE7F-4B31-AE43-A34FF62F196A}" dt="2023-01-23T16:01:48.766" v="145" actId="20577"/>
        <pc:sldMkLst>
          <pc:docMk/>
          <pc:sldMk cId="1403747393" sldId="301"/>
        </pc:sldMkLst>
        <pc:spChg chg="mod">
          <ac:chgData name="Volgy, Thomas J - (volgy)" userId="c013889f-b47a-489f-9d96-177cbe6ecce0" providerId="ADAL" clId="{AD1BC686-DE7F-4B31-AE43-A34FF62F196A}" dt="2023-01-23T16:01:18.138" v="93" actId="20577"/>
          <ac:spMkLst>
            <pc:docMk/>
            <pc:sldMk cId="1403747393" sldId="301"/>
            <ac:spMk id="2" creationId="{114912EF-6C9E-4ACA-BC2C-6FEC6DDFB2AE}"/>
          </ac:spMkLst>
        </pc:spChg>
        <pc:spChg chg="mod">
          <ac:chgData name="Volgy, Thomas J - (volgy)" userId="c013889f-b47a-489f-9d96-177cbe6ecce0" providerId="ADAL" clId="{AD1BC686-DE7F-4B31-AE43-A34FF62F196A}" dt="2023-01-23T16:01:48.766" v="145" actId="20577"/>
          <ac:spMkLst>
            <pc:docMk/>
            <pc:sldMk cId="1403747393" sldId="301"/>
            <ac:spMk id="3" creationId="{39566E54-A477-40B8-BF7E-AE7E8C1CF27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U.S. Military Spending in Constant 2020 US Dollars</a:t>
            </a:r>
            <a:r>
              <a:rPr lang="en-US" sz="1800" b="1" baseline="0" dirty="0"/>
              <a:t> (Source: SIPRI).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'[SIPRI-Milex-data-1949-2021.xlsx]Constant (2020) USD'!$D$6:$BX$6</c:f>
              <c:numCache>
                <c:formatCode>General</c:formatCode>
                <c:ptCount val="73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1972</c:v>
                </c:pt>
                <c:pt idx="24">
                  <c:v>1973</c:v>
                </c:pt>
                <c:pt idx="25">
                  <c:v>1974</c:v>
                </c:pt>
                <c:pt idx="26">
                  <c:v>1975</c:v>
                </c:pt>
                <c:pt idx="27">
                  <c:v>1976</c:v>
                </c:pt>
                <c:pt idx="28">
                  <c:v>1977</c:v>
                </c:pt>
                <c:pt idx="29">
                  <c:v>1978</c:v>
                </c:pt>
                <c:pt idx="30">
                  <c:v>1979</c:v>
                </c:pt>
                <c:pt idx="31">
                  <c:v>1980</c:v>
                </c:pt>
                <c:pt idx="32">
                  <c:v>1981</c:v>
                </c:pt>
                <c:pt idx="33">
                  <c:v>1982</c:v>
                </c:pt>
                <c:pt idx="34">
                  <c:v>1983</c:v>
                </c:pt>
                <c:pt idx="35">
                  <c:v>1984</c:v>
                </c:pt>
                <c:pt idx="36">
                  <c:v>1985</c:v>
                </c:pt>
                <c:pt idx="37">
                  <c:v>1986</c:v>
                </c:pt>
                <c:pt idx="38">
                  <c:v>1987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2007</c:v>
                </c:pt>
                <c:pt idx="59">
                  <c:v>2008</c:v>
                </c:pt>
                <c:pt idx="60">
                  <c:v>2009</c:v>
                </c:pt>
                <c:pt idx="61">
                  <c:v>2010</c:v>
                </c:pt>
                <c:pt idx="62">
                  <c:v>2011</c:v>
                </c:pt>
                <c:pt idx="63">
                  <c:v>2012</c:v>
                </c:pt>
                <c:pt idx="64">
                  <c:v>2013</c:v>
                </c:pt>
                <c:pt idx="65">
                  <c:v>2014</c:v>
                </c:pt>
                <c:pt idx="66">
                  <c:v>2015</c:v>
                </c:pt>
                <c:pt idx="67">
                  <c:v>2016</c:v>
                </c:pt>
                <c:pt idx="68">
                  <c:v>2017</c:v>
                </c:pt>
                <c:pt idx="69">
                  <c:v>2018</c:v>
                </c:pt>
                <c:pt idx="70">
                  <c:v>2019</c:v>
                </c:pt>
                <c:pt idx="71">
                  <c:v>2020</c:v>
                </c:pt>
                <c:pt idx="72">
                  <c:v>2021</c:v>
                </c:pt>
              </c:numCache>
            </c:numRef>
          </c:cat>
          <c:val>
            <c:numRef>
              <c:f>'[SIPRI-Milex-data-1949-2021.xlsx]Constant (2020) USD'!$D$10:$BX$10</c:f>
              <c:numCache>
                <c:formatCode>0.0</c:formatCode>
                <c:ptCount val="73"/>
                <c:pt idx="0">
                  <c:v>149414.14722959188</c:v>
                </c:pt>
                <c:pt idx="1">
                  <c:v>160576.73380266616</c:v>
                </c:pt>
                <c:pt idx="2">
                  <c:v>343573.34180544765</c:v>
                </c:pt>
                <c:pt idx="3">
                  <c:v>483977.88581206463</c:v>
                </c:pt>
                <c:pt idx="4">
                  <c:v>498295.44123073411</c:v>
                </c:pt>
                <c:pt idx="5">
                  <c:v>429937.65808012814</c:v>
                </c:pt>
                <c:pt idx="6">
                  <c:v>406974.3040064142</c:v>
                </c:pt>
                <c:pt idx="7">
                  <c:v>412299.14230042812</c:v>
                </c:pt>
                <c:pt idx="8">
                  <c:v>424063.67751576903</c:v>
                </c:pt>
                <c:pt idx="9">
                  <c:v>421547.9565485256</c:v>
                </c:pt>
                <c:pt idx="10">
                  <c:v>424500.53865340538</c:v>
                </c:pt>
                <c:pt idx="11">
                  <c:v>414052.68715589732</c:v>
                </c:pt>
                <c:pt idx="12">
                  <c:v>431566.25260159781</c:v>
                </c:pt>
                <c:pt idx="13">
                  <c:v>467627.65863777616</c:v>
                </c:pt>
                <c:pt idx="14">
                  <c:v>461259.49577346229</c:v>
                </c:pt>
                <c:pt idx="15">
                  <c:v>445881.09957008279</c:v>
                </c:pt>
                <c:pt idx="16">
                  <c:v>447833.93487015326</c:v>
                </c:pt>
                <c:pt idx="17">
                  <c:v>529513.56953960296</c:v>
                </c:pt>
                <c:pt idx="18">
                  <c:v>607918.56418605172</c:v>
                </c:pt>
                <c:pt idx="19">
                  <c:v>627442.3280404578</c:v>
                </c:pt>
                <c:pt idx="20">
                  <c:v>599880.08537448058</c:v>
                </c:pt>
                <c:pt idx="21">
                  <c:v>555938.20205055049</c:v>
                </c:pt>
                <c:pt idx="22">
                  <c:v>500192.29922043963</c:v>
                </c:pt>
                <c:pt idx="23">
                  <c:v>499472.903557732</c:v>
                </c:pt>
                <c:pt idx="24">
                  <c:v>474661.74837147008</c:v>
                </c:pt>
                <c:pt idx="25">
                  <c:v>468463.67587120389</c:v>
                </c:pt>
                <c:pt idx="26">
                  <c:v>442736.52912638866</c:v>
                </c:pt>
                <c:pt idx="27">
                  <c:v>430693.05945914943</c:v>
                </c:pt>
                <c:pt idx="28">
                  <c:v>446947.28292650852</c:v>
                </c:pt>
                <c:pt idx="29">
                  <c:v>449774.64010003232</c:v>
                </c:pt>
                <c:pt idx="30">
                  <c:v>452356.02929858689</c:v>
                </c:pt>
                <c:pt idx="31">
                  <c:v>451312.13442011684</c:v>
                </c:pt>
                <c:pt idx="32">
                  <c:v>502699.70387013844</c:v>
                </c:pt>
                <c:pt idx="33">
                  <c:v>594524.56320197787</c:v>
                </c:pt>
                <c:pt idx="34">
                  <c:v>580576.57047993783</c:v>
                </c:pt>
                <c:pt idx="35">
                  <c:v>610657.85580954968</c:v>
                </c:pt>
                <c:pt idx="36">
                  <c:v>654636.4275769206</c:v>
                </c:pt>
                <c:pt idx="37">
                  <c:v>697907.27795743465</c:v>
                </c:pt>
                <c:pt idx="38">
                  <c:v>692180.97823319607</c:v>
                </c:pt>
                <c:pt idx="39">
                  <c:v>677701.19356125488</c:v>
                </c:pt>
                <c:pt idx="40">
                  <c:v>671975.89971062611</c:v>
                </c:pt>
                <c:pt idx="41">
                  <c:v>644023.89494903141</c:v>
                </c:pt>
                <c:pt idx="42">
                  <c:v>568911.49751313543</c:v>
                </c:pt>
                <c:pt idx="43">
                  <c:v>599517.77936424606</c:v>
                </c:pt>
                <c:pt idx="44">
                  <c:v>567433.71503948572</c:v>
                </c:pt>
                <c:pt idx="45">
                  <c:v>537936.30831439875</c:v>
                </c:pt>
                <c:pt idx="46">
                  <c:v>502483.33403084596</c:v>
                </c:pt>
                <c:pt idx="47">
                  <c:v>475151.01443997369</c:v>
                </c:pt>
                <c:pt idx="48">
                  <c:v>472693.01436252566</c:v>
                </c:pt>
                <c:pt idx="49">
                  <c:v>462019.49908176903</c:v>
                </c:pt>
                <c:pt idx="50">
                  <c:v>463156.45565375802</c:v>
                </c:pt>
                <c:pt idx="51">
                  <c:v>481079.64577900385</c:v>
                </c:pt>
                <c:pt idx="52">
                  <c:v>484986.80635572568</c:v>
                </c:pt>
                <c:pt idx="53">
                  <c:v>544547.52734515804</c:v>
                </c:pt>
                <c:pt idx="54">
                  <c:v>619785.01771424827</c:v>
                </c:pt>
                <c:pt idx="55">
                  <c:v>675516.15835040563</c:v>
                </c:pt>
                <c:pt idx="56">
                  <c:v>706629.69319479458</c:v>
                </c:pt>
                <c:pt idx="57">
                  <c:v>716812.03459551174</c:v>
                </c:pt>
                <c:pt idx="58">
                  <c:v>735939.33630882064</c:v>
                </c:pt>
                <c:pt idx="59">
                  <c:v>789474.28188401647</c:v>
                </c:pt>
                <c:pt idx="60">
                  <c:v>851597.63742307213</c:v>
                </c:pt>
                <c:pt idx="61">
                  <c:v>875941.83616480033</c:v>
                </c:pt>
                <c:pt idx="62">
                  <c:v>865569.73529584077</c:v>
                </c:pt>
                <c:pt idx="63">
                  <c:v>817491.83448531106</c:v>
                </c:pt>
                <c:pt idx="64">
                  <c:v>754611.31041161087</c:v>
                </c:pt>
                <c:pt idx="65">
                  <c:v>708193.55236032628</c:v>
                </c:pt>
                <c:pt idx="66">
                  <c:v>692111.48709798499</c:v>
                </c:pt>
                <c:pt idx="67">
                  <c:v>689987.69833406387</c:v>
                </c:pt>
                <c:pt idx="68">
                  <c:v>682878.44367916114</c:v>
                </c:pt>
                <c:pt idx="69">
                  <c:v>703431.25724296493</c:v>
                </c:pt>
                <c:pt idx="70">
                  <c:v>743402.85423279856</c:v>
                </c:pt>
                <c:pt idx="71">
                  <c:v>778397.2</c:v>
                </c:pt>
                <c:pt idx="72">
                  <c:v>767780.13409549778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FB-4181-AA2D-5CF723774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6098112"/>
        <c:axId val="1304883408"/>
      </c:lineChart>
      <c:catAx>
        <c:axId val="140609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4883408"/>
        <c:crosses val="autoZero"/>
        <c:auto val="1"/>
        <c:lblAlgn val="ctr"/>
        <c:lblOffset val="100"/>
        <c:noMultiLvlLbl val="0"/>
      </c:catAx>
      <c:valAx>
        <c:axId val="130488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09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Figure 7: </a:t>
            </a:r>
            <a:r>
              <a:rPr lang="en-US" b="1" dirty="0">
                <a:solidFill>
                  <a:srgbClr val="FF0000"/>
                </a:solidFill>
              </a:rPr>
              <a:t>Control Of Corruption</a:t>
            </a:r>
            <a:r>
              <a:rPr lang="en-US" b="1" dirty="0"/>
              <a:t>, Major Powers</a:t>
            </a:r>
            <a:r>
              <a:rPr lang="en-US" b="1" baseline="0" dirty="0"/>
              <a:t> Compared, 2021 (Source: World Bank).</a:t>
            </a:r>
            <a:endParaRPr lang="en-US" b="1" dirty="0"/>
          </a:p>
        </c:rich>
      </c:tx>
      <c:layout>
        <c:manualLayout>
          <c:xMode val="edge"/>
          <c:yMode val="edge"/>
          <c:x val="0.124958315318738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324288914800798E-2"/>
          <c:y val="0.16749999999999998"/>
          <c:w val="0.91127193959324138"/>
          <c:h val="0.781574074074073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Sheet1!$AC$4:$AC$19</c:f>
              <c:strCache>
                <c:ptCount val="16"/>
                <c:pt idx="0">
                  <c:v>China</c:v>
                </c:pt>
                <c:pt idx="2">
                  <c:v>France</c:v>
                </c:pt>
                <c:pt idx="4">
                  <c:v>Germany</c:v>
                </c:pt>
                <c:pt idx="6">
                  <c:v>Japan</c:v>
                </c:pt>
                <c:pt idx="8">
                  <c:v>USA</c:v>
                </c:pt>
                <c:pt idx="10">
                  <c:v>UK</c:v>
                </c:pt>
                <c:pt idx="13">
                  <c:v>Russia</c:v>
                </c:pt>
                <c:pt idx="15">
                  <c:v>Ukraine</c:v>
                </c:pt>
              </c:strCache>
            </c:strRef>
          </c:cat>
          <c:val>
            <c:numRef>
              <c:f>Sheet1!$AB$4:$AB$17</c:f>
              <c:numCache>
                <c:formatCode>General</c:formatCode>
                <c:ptCount val="14"/>
                <c:pt idx="0">
                  <c:v>5.36937415599823E-2</c:v>
                </c:pt>
                <c:pt idx="2">
                  <c:v>1.31040704250336</c:v>
                </c:pt>
                <c:pt idx="4">
                  <c:v>1.81323182582855</c:v>
                </c:pt>
                <c:pt idx="6">
                  <c:v>1.5654214620590201</c:v>
                </c:pt>
                <c:pt idx="8">
                  <c:v>1.0468620061874401</c:v>
                </c:pt>
                <c:pt idx="10">
                  <c:v>1.670565366745</c:v>
                </c:pt>
                <c:pt idx="13">
                  <c:v>-0.90047371387481701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7-487C-8F63-AA2FD5989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4536335"/>
        <c:axId val="904537999"/>
      </c:barChart>
      <c:catAx>
        <c:axId val="90453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537999"/>
        <c:crosses val="autoZero"/>
        <c:auto val="1"/>
        <c:lblAlgn val="ctr"/>
        <c:lblOffset val="100"/>
        <c:noMultiLvlLbl val="0"/>
      </c:catAx>
      <c:valAx>
        <c:axId val="904537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53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Major Powers' Military Expenditures, 2021 (Source: SIPRI).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'[SIPRI-Milex-data-1949-2021 (1).xlsx]Constant (2020) USD'!$A$8:$A$14</c:f>
              <c:strCache>
                <c:ptCount val="7"/>
                <c:pt idx="0">
                  <c:v>United States of America</c:v>
                </c:pt>
                <c:pt idx="1">
                  <c:v>China</c:v>
                </c:pt>
                <c:pt idx="2">
                  <c:v>Japan</c:v>
                </c:pt>
                <c:pt idx="3">
                  <c:v>Russia</c:v>
                </c:pt>
                <c:pt idx="4">
                  <c:v>France</c:v>
                </c:pt>
                <c:pt idx="5">
                  <c:v>Germany</c:v>
                </c:pt>
                <c:pt idx="6">
                  <c:v>United Kingdom</c:v>
                </c:pt>
              </c:strCache>
            </c:strRef>
          </c:cat>
          <c:val>
            <c:numRef>
              <c:f>'[SIPRI-Milex-data-1949-2021 (1).xlsx]Constant (2020) USD'!$BX$8:$BX$14</c:f>
              <c:numCache>
                <c:formatCode>0.0</c:formatCode>
                <c:ptCount val="7"/>
                <c:pt idx="0">
                  <c:v>599517.77936424606</c:v>
                </c:pt>
                <c:pt idx="1">
                  <c:v>28199.306057489659</c:v>
                </c:pt>
                <c:pt idx="2">
                  <c:v>45356.363138479588</c:v>
                </c:pt>
                <c:pt idx="3">
                  <c:v>43606.266846808299</c:v>
                </c:pt>
                <c:pt idx="4">
                  <c:v>51253.169541483112</c:v>
                </c:pt>
                <c:pt idx="5">
                  <c:v>55306.158056706896</c:v>
                </c:pt>
                <c:pt idx="6">
                  <c:v>58399.089689740358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B-4E4D-9B12-0E346672B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2392544"/>
        <c:axId val="1294614608"/>
      </c:barChart>
      <c:catAx>
        <c:axId val="125239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14608"/>
        <c:crosses val="autoZero"/>
        <c:auto val="1"/>
        <c:lblAlgn val="ctr"/>
        <c:lblOffset val="100"/>
        <c:noMultiLvlLbl val="0"/>
      </c:catAx>
      <c:valAx>
        <c:axId val="129461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39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US Share of All Major Powers'</a:t>
            </a:r>
            <a:r>
              <a:rPr lang="en-US" sz="1600" baseline="0"/>
              <a:t> Military Spending, 1992-2021 (Source: SIPRI).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'[SIPRI-Milex-data-1949-2021 (1).xlsx]Constant (2020) USD'!$AU$6:$BX$6</c:f>
              <c:numCache>
                <c:formatCode>General</c:formatCode>
                <c:ptCount val="3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</c:numCache>
            </c:numRef>
          </c:cat>
          <c:val>
            <c:numRef>
              <c:f>'[SIPRI-Milex-data-1949-2021 (1).xlsx]Constant (2020) USD'!$AU$16:$BX$16</c:f>
              <c:numCache>
                <c:formatCode>General</c:formatCode>
                <c:ptCount val="30"/>
                <c:pt idx="0">
                  <c:v>0.6800043658861098</c:v>
                </c:pt>
                <c:pt idx="1">
                  <c:v>0.6800043658861098</c:v>
                </c:pt>
                <c:pt idx="2">
                  <c:v>0.6800043658861098</c:v>
                </c:pt>
                <c:pt idx="3">
                  <c:v>0.6800043658861098</c:v>
                </c:pt>
                <c:pt idx="4">
                  <c:v>0.6800043658861098</c:v>
                </c:pt>
                <c:pt idx="5">
                  <c:v>0.6800043658861098</c:v>
                </c:pt>
                <c:pt idx="6">
                  <c:v>0.6800043658861098</c:v>
                </c:pt>
                <c:pt idx="7">
                  <c:v>0.6800043658861098</c:v>
                </c:pt>
                <c:pt idx="8">
                  <c:v>0.6800043658861098</c:v>
                </c:pt>
                <c:pt idx="9">
                  <c:v>0.6800043658861098</c:v>
                </c:pt>
                <c:pt idx="10">
                  <c:v>0.6800043658861098</c:v>
                </c:pt>
                <c:pt idx="11">
                  <c:v>0.6800043658861098</c:v>
                </c:pt>
                <c:pt idx="12">
                  <c:v>0.6800043658861098</c:v>
                </c:pt>
                <c:pt idx="13">
                  <c:v>0.6800043658861098</c:v>
                </c:pt>
                <c:pt idx="14">
                  <c:v>0.6800043658861098</c:v>
                </c:pt>
                <c:pt idx="15">
                  <c:v>0.6800043658861098</c:v>
                </c:pt>
                <c:pt idx="16">
                  <c:v>0.6800043658861098</c:v>
                </c:pt>
                <c:pt idx="17">
                  <c:v>0.6800043658861098</c:v>
                </c:pt>
                <c:pt idx="18">
                  <c:v>0.6800043658861098</c:v>
                </c:pt>
                <c:pt idx="19">
                  <c:v>0.6800043658861098</c:v>
                </c:pt>
                <c:pt idx="20">
                  <c:v>0.6800043658861098</c:v>
                </c:pt>
                <c:pt idx="21">
                  <c:v>0.6800043658861098</c:v>
                </c:pt>
                <c:pt idx="22">
                  <c:v>0.6800043658861098</c:v>
                </c:pt>
                <c:pt idx="23">
                  <c:v>0.6800043658861098</c:v>
                </c:pt>
                <c:pt idx="24">
                  <c:v>0.6800043658861098</c:v>
                </c:pt>
                <c:pt idx="25">
                  <c:v>0.6800043658861098</c:v>
                </c:pt>
                <c:pt idx="26">
                  <c:v>0.6800043658861098</c:v>
                </c:pt>
                <c:pt idx="27">
                  <c:v>0.6800043658861098</c:v>
                </c:pt>
                <c:pt idx="28">
                  <c:v>0.6800043658861098</c:v>
                </c:pt>
                <c:pt idx="29">
                  <c:v>0.6800043658861098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14-4E16-AF0D-97E955BCF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7070720"/>
        <c:axId val="1407473776"/>
      </c:lineChart>
      <c:catAx>
        <c:axId val="140707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7473776"/>
        <c:crosses val="autoZero"/>
        <c:auto val="1"/>
        <c:lblAlgn val="ctr"/>
        <c:lblOffset val="100"/>
        <c:noMultiLvlLbl val="0"/>
      </c:catAx>
      <c:valAx>
        <c:axId val="140747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707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U.S. Structural Strength Index,  With and Without Expenditures on Iraq and Afghanistan, 1950-2010.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'Strength Calculations'!$M$2</c:f>
              <c:strCache>
                <c:ptCount val="1"/>
                <c:pt idx="0">
                  <c:v>General Index</c:v>
                </c:pt>
              </c:strCache>
            </c:strRef>
          </c:tx>
          <c:marker>
            <c:symbol val="none"/>
          </c:marker>
          <c:cat>
            <c:numRef>
              <c:f>'Strength Calculations'!$A$4:$A$64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'Strength Calculations'!$M$4:$M$64</c:f>
              <c:numCache>
                <c:formatCode>General</c:formatCode>
                <c:ptCount val="61"/>
                <c:pt idx="0">
                  <c:v>21.533000000000001</c:v>
                </c:pt>
                <c:pt idx="1">
                  <c:v>29.152999999999999</c:v>
                </c:pt>
                <c:pt idx="2">
                  <c:v>51.585999999999999</c:v>
                </c:pt>
                <c:pt idx="3">
                  <c:v>56.957999999999998</c:v>
                </c:pt>
                <c:pt idx="4">
                  <c:v>50.9</c:v>
                </c:pt>
                <c:pt idx="5">
                  <c:v>45.5</c:v>
                </c:pt>
                <c:pt idx="6">
                  <c:v>42.978999999999999</c:v>
                </c:pt>
                <c:pt idx="7">
                  <c:v>44.063000000000002</c:v>
                </c:pt>
                <c:pt idx="8">
                  <c:v>44.112000000000002</c:v>
                </c:pt>
                <c:pt idx="9">
                  <c:v>45.656999999999996</c:v>
                </c:pt>
                <c:pt idx="10">
                  <c:v>34.889000000000003</c:v>
                </c:pt>
                <c:pt idx="11">
                  <c:v>34.832999999999998</c:v>
                </c:pt>
                <c:pt idx="12">
                  <c:v>36.31</c:v>
                </c:pt>
                <c:pt idx="13">
                  <c:v>35.695999999999998</c:v>
                </c:pt>
                <c:pt idx="14">
                  <c:v>34.832000000000001</c:v>
                </c:pt>
                <c:pt idx="15">
                  <c:v>31.288</c:v>
                </c:pt>
                <c:pt idx="16">
                  <c:v>32.966999999999999</c:v>
                </c:pt>
                <c:pt idx="17">
                  <c:v>38.262</c:v>
                </c:pt>
                <c:pt idx="18">
                  <c:v>40.914000000000001</c:v>
                </c:pt>
                <c:pt idx="19">
                  <c:v>38.624000000000002</c:v>
                </c:pt>
                <c:pt idx="20">
                  <c:v>35.54</c:v>
                </c:pt>
                <c:pt idx="21">
                  <c:v>31.79</c:v>
                </c:pt>
                <c:pt idx="22">
                  <c:v>30.968</c:v>
                </c:pt>
                <c:pt idx="23">
                  <c:v>27.192</c:v>
                </c:pt>
                <c:pt idx="24">
                  <c:v>25.611000000000001</c:v>
                </c:pt>
                <c:pt idx="25">
                  <c:v>24.84</c:v>
                </c:pt>
                <c:pt idx="26">
                  <c:v>25.120999999999999</c:v>
                </c:pt>
                <c:pt idx="27">
                  <c:v>22.905999999999999</c:v>
                </c:pt>
                <c:pt idx="28">
                  <c:v>22.498000000000001</c:v>
                </c:pt>
                <c:pt idx="29">
                  <c:v>22.061</c:v>
                </c:pt>
                <c:pt idx="30">
                  <c:v>21.748000000000001</c:v>
                </c:pt>
                <c:pt idx="31">
                  <c:v>23.555</c:v>
                </c:pt>
                <c:pt idx="32">
                  <c:v>26.364999999999998</c:v>
                </c:pt>
                <c:pt idx="33">
                  <c:v>28.873000000000001</c:v>
                </c:pt>
                <c:pt idx="34">
                  <c:v>29.917999999999999</c:v>
                </c:pt>
                <c:pt idx="35">
                  <c:v>32.335000000000001</c:v>
                </c:pt>
                <c:pt idx="36">
                  <c:v>33.884999999999998</c:v>
                </c:pt>
                <c:pt idx="37">
                  <c:v>33.168999999999997</c:v>
                </c:pt>
                <c:pt idx="38">
                  <c:v>32.270000000000003</c:v>
                </c:pt>
                <c:pt idx="39">
                  <c:v>31.925000000000001</c:v>
                </c:pt>
                <c:pt idx="40">
                  <c:v>31.210999999999999</c:v>
                </c:pt>
                <c:pt idx="41">
                  <c:v>23.582999999999998</c:v>
                </c:pt>
                <c:pt idx="42">
                  <c:v>24.858000000000001</c:v>
                </c:pt>
                <c:pt idx="43">
                  <c:v>23.059000000000001</c:v>
                </c:pt>
                <c:pt idx="44">
                  <c:v>21.385999999999999</c:v>
                </c:pt>
                <c:pt idx="45">
                  <c:v>19.766999999999999</c:v>
                </c:pt>
                <c:pt idx="46">
                  <c:v>18.495000000000001</c:v>
                </c:pt>
                <c:pt idx="47">
                  <c:v>18.375</c:v>
                </c:pt>
                <c:pt idx="48">
                  <c:v>17.913</c:v>
                </c:pt>
                <c:pt idx="49">
                  <c:v>17.809000000000001</c:v>
                </c:pt>
                <c:pt idx="50">
                  <c:v>18.074999999999999</c:v>
                </c:pt>
                <c:pt idx="51">
                  <c:v>18.468</c:v>
                </c:pt>
                <c:pt idx="52">
                  <c:v>21.169</c:v>
                </c:pt>
                <c:pt idx="53">
                  <c:v>23.721</c:v>
                </c:pt>
                <c:pt idx="54">
                  <c:v>25.8</c:v>
                </c:pt>
                <c:pt idx="55">
                  <c:v>27.257000000000001</c:v>
                </c:pt>
                <c:pt idx="56">
                  <c:v>26.805</c:v>
                </c:pt>
                <c:pt idx="57">
                  <c:v>27.614999999999998</c:v>
                </c:pt>
                <c:pt idx="58">
                  <c:v>29.1</c:v>
                </c:pt>
                <c:pt idx="59">
                  <c:v>33.564999999999998</c:v>
                </c:pt>
                <c:pt idx="60">
                  <c:v>33.649000000000001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6B-49DF-92C7-CCE36C501E87}"/>
            </c:ext>
          </c:extLst>
        </c:ser>
        <c:ser>
          <c:idx val="1"/>
          <c:order val="1"/>
          <c:tx>
            <c:strRef>
              <c:f>'Strength Calculations'!$R$2</c:f>
              <c:strCache>
                <c:ptCount val="1"/>
                <c:pt idx="0">
                  <c:v>Index without Iraq/Afghan Expenditures</c:v>
                </c:pt>
              </c:strCache>
            </c:strRef>
          </c:tx>
          <c:marker>
            <c:symbol val="none"/>
          </c:marker>
          <c:cat>
            <c:numRef>
              <c:f>'Strength Calculations'!$A$4:$A$64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'Strength Calculations'!$R$4:$R$64</c:f>
              <c:numCache>
                <c:formatCode>General</c:formatCode>
                <c:ptCount val="61"/>
                <c:pt idx="51">
                  <c:v>18.468</c:v>
                </c:pt>
                <c:pt idx="52">
                  <c:v>19.645</c:v>
                </c:pt>
                <c:pt idx="53">
                  <c:v>19.611000000000001</c:v>
                </c:pt>
                <c:pt idx="54">
                  <c:v>20.62</c:v>
                </c:pt>
                <c:pt idx="55">
                  <c:v>21.463000000000001</c:v>
                </c:pt>
                <c:pt idx="56">
                  <c:v>20.689</c:v>
                </c:pt>
                <c:pt idx="57">
                  <c:v>19.033000000000001</c:v>
                </c:pt>
                <c:pt idx="58">
                  <c:v>20.228999999999999</c:v>
                </c:pt>
                <c:pt idx="59">
                  <c:v>25.495999999999999</c:v>
                </c:pt>
                <c:pt idx="60">
                  <c:v>25.494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6B-49DF-92C7-CCE36C501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2698072"/>
        <c:axId val="252695328"/>
      </c:lineChart>
      <c:catAx>
        <c:axId val="25269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2695328"/>
        <c:crosses val="autoZero"/>
        <c:auto val="1"/>
        <c:lblAlgn val="ctr"/>
        <c:lblOffset val="100"/>
        <c:noMultiLvlLbl val="0"/>
      </c:catAx>
      <c:valAx>
        <c:axId val="2526953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5269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Trade Divided by GDP, Selected Countries, 1993-2020 (Source: World Bank)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API_NE.TRD.GNFS.ZS_DS2_en_csv_v!$A$46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API_NE.TRD.GNFS.ZS_DS2_en_csv_v!$AK$5:$BN$5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API_NE.TRD.GNFS.ZS_DS2_en_csv_v!$AK$46:$BN$46</c:f>
              <c:numCache>
                <c:formatCode>General</c:formatCode>
                <c:ptCount val="28"/>
                <c:pt idx="0">
                  <c:v>25.900430191705301</c:v>
                </c:pt>
                <c:pt idx="1">
                  <c:v>35.7698149872759</c:v>
                </c:pt>
                <c:pt idx="2">
                  <c:v>34.276969064856402</c:v>
                </c:pt>
                <c:pt idx="3">
                  <c:v>33.814745467754399</c:v>
                </c:pt>
                <c:pt idx="4">
                  <c:v>34.5330173588031</c:v>
                </c:pt>
                <c:pt idx="5">
                  <c:v>32.424304625381403</c:v>
                </c:pt>
                <c:pt idx="6">
                  <c:v>33.524161761749298</c:v>
                </c:pt>
                <c:pt idx="7">
                  <c:v>39.411014852392803</c:v>
                </c:pt>
                <c:pt idx="8">
                  <c:v>38.5273592755252</c:v>
                </c:pt>
                <c:pt idx="9">
                  <c:v>42.747403634051103</c:v>
                </c:pt>
                <c:pt idx="10">
                  <c:v>51.803988000526502</c:v>
                </c:pt>
                <c:pt idx="11">
                  <c:v>59.505524224818402</c:v>
                </c:pt>
                <c:pt idx="12">
                  <c:v>62.207892865780202</c:v>
                </c:pt>
                <c:pt idx="13">
                  <c:v>64.478883904017493</c:v>
                </c:pt>
                <c:pt idx="14">
                  <c:v>62.193363476477501</c:v>
                </c:pt>
                <c:pt idx="15">
                  <c:v>57.612715343241902</c:v>
                </c:pt>
                <c:pt idx="16">
                  <c:v>45.184870378576697</c:v>
                </c:pt>
                <c:pt idx="17">
                  <c:v>50.717077662700298</c:v>
                </c:pt>
                <c:pt idx="18">
                  <c:v>50.740904586420903</c:v>
                </c:pt>
                <c:pt idx="19">
                  <c:v>48.267522367403302</c:v>
                </c:pt>
                <c:pt idx="20">
                  <c:v>46.744375577355299</c:v>
                </c:pt>
                <c:pt idx="21">
                  <c:v>44.9052159543496</c:v>
                </c:pt>
                <c:pt idx="22">
                  <c:v>39.464169335301797</c:v>
                </c:pt>
                <c:pt idx="23">
                  <c:v>36.894415017078899</c:v>
                </c:pt>
                <c:pt idx="24">
                  <c:v>37.632413240426303</c:v>
                </c:pt>
                <c:pt idx="25">
                  <c:v>37.5657841021374</c:v>
                </c:pt>
                <c:pt idx="26">
                  <c:v>35.890096034242497</c:v>
                </c:pt>
                <c:pt idx="27">
                  <c:v>34.589249520456001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8E-4E6B-9D8E-A2C84DF94004}"/>
            </c:ext>
          </c:extLst>
        </c:ser>
        <c:ser>
          <c:idx val="1"/>
          <c:order val="1"/>
          <c:tx>
            <c:strRef>
              <c:f>API_NE.TRD.GNFS.ZS_DS2_en_csv_v!$A$61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API_NE.TRD.GNFS.ZS_DS2_en_csv_v!$AK$5:$BN$5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API_NE.TRD.GNFS.ZS_DS2_en_csv_v!$AK$61:$BN$61</c:f>
              <c:numCache>
                <c:formatCode>General</c:formatCode>
                <c:ptCount val="28"/>
                <c:pt idx="0">
                  <c:v>40.576735260353303</c:v>
                </c:pt>
                <c:pt idx="1">
                  <c:v>42.0578830860048</c:v>
                </c:pt>
                <c:pt idx="2">
                  <c:v>43.581634214957198</c:v>
                </c:pt>
                <c:pt idx="3">
                  <c:v>45.005620959935001</c:v>
                </c:pt>
                <c:pt idx="4">
                  <c:v>49.6426586441629</c:v>
                </c:pt>
                <c:pt idx="5">
                  <c:v>51.584972349361102</c:v>
                </c:pt>
                <c:pt idx="6">
                  <c:v>53.365849631945899</c:v>
                </c:pt>
                <c:pt idx="7">
                  <c:v>61.526061002612501</c:v>
                </c:pt>
                <c:pt idx="8">
                  <c:v>62.062838889042297</c:v>
                </c:pt>
                <c:pt idx="9">
                  <c:v>60.934889814932802</c:v>
                </c:pt>
                <c:pt idx="10">
                  <c:v>61.849319714049301</c:v>
                </c:pt>
                <c:pt idx="11">
                  <c:v>66.226199105422296</c:v>
                </c:pt>
                <c:pt idx="12">
                  <c:v>70.918712936621304</c:v>
                </c:pt>
                <c:pt idx="13">
                  <c:v>77.4497291495463</c:v>
                </c:pt>
                <c:pt idx="14">
                  <c:v>79.874417395131104</c:v>
                </c:pt>
                <c:pt idx="15">
                  <c:v>81.524804731218296</c:v>
                </c:pt>
                <c:pt idx="16">
                  <c:v>71.228712899625094</c:v>
                </c:pt>
                <c:pt idx="17">
                  <c:v>79.8686242395882</c:v>
                </c:pt>
                <c:pt idx="18">
                  <c:v>85.206121267022098</c:v>
                </c:pt>
                <c:pt idx="19">
                  <c:v>86.514054879048302</c:v>
                </c:pt>
                <c:pt idx="20">
                  <c:v>85.078876696249097</c:v>
                </c:pt>
                <c:pt idx="21">
                  <c:v>84.620093392497907</c:v>
                </c:pt>
                <c:pt idx="22">
                  <c:v>86.246224613208696</c:v>
                </c:pt>
                <c:pt idx="23">
                  <c:v>84.769645967448696</c:v>
                </c:pt>
                <c:pt idx="24">
                  <c:v>87.237202953023399</c:v>
                </c:pt>
                <c:pt idx="25">
                  <c:v>88.434406418319099</c:v>
                </c:pt>
                <c:pt idx="26">
                  <c:v>87.599666028474005</c:v>
                </c:pt>
                <c:pt idx="27">
                  <c:v>81.108547434938103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8E-4E6B-9D8E-A2C84DF94004}"/>
            </c:ext>
          </c:extLst>
        </c:ser>
        <c:ser>
          <c:idx val="2"/>
          <c:order val="2"/>
          <c:tx>
            <c:strRef>
              <c:f>API_NE.TRD.GNFS.ZS_DS2_en_csv_v!$A$208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API_NE.TRD.GNFS.ZS_DS2_en_csv_v!$AK$5:$BN$5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API_NE.TRD.GNFS.ZS_DS2_en_csv_v!$AK$208:$BN$208</c:f>
              <c:numCache>
                <c:formatCode>General</c:formatCode>
                <c:ptCount val="28"/>
                <c:pt idx="0">
                  <c:v>68.698443239461298</c:v>
                </c:pt>
                <c:pt idx="1">
                  <c:v>50.953712648383103</c:v>
                </c:pt>
                <c:pt idx="2">
                  <c:v>55.182905465725703</c:v>
                </c:pt>
                <c:pt idx="3">
                  <c:v>47.922500819419</c:v>
                </c:pt>
                <c:pt idx="4">
                  <c:v>47.256921410074803</c:v>
                </c:pt>
                <c:pt idx="5">
                  <c:v>55.7722532849766</c:v>
                </c:pt>
                <c:pt idx="6">
                  <c:v>69.393281498812001</c:v>
                </c:pt>
                <c:pt idx="7">
                  <c:v>68.093907037355507</c:v>
                </c:pt>
                <c:pt idx="8">
                  <c:v>61.110858664420597</c:v>
                </c:pt>
                <c:pt idx="9">
                  <c:v>59.645445731960699</c:v>
                </c:pt>
                <c:pt idx="10">
                  <c:v>59.1282690062584</c:v>
                </c:pt>
                <c:pt idx="11">
                  <c:v>56.581852397408603</c:v>
                </c:pt>
                <c:pt idx="12">
                  <c:v>56.713248489754903</c:v>
                </c:pt>
                <c:pt idx="13">
                  <c:v>54.733401867062703</c:v>
                </c:pt>
                <c:pt idx="14">
                  <c:v>51.706122745771701</c:v>
                </c:pt>
                <c:pt idx="15">
                  <c:v>53.382466040890797</c:v>
                </c:pt>
                <c:pt idx="16">
                  <c:v>48.4350610280677</c:v>
                </c:pt>
                <c:pt idx="17">
                  <c:v>50.355505487367601</c:v>
                </c:pt>
                <c:pt idx="18">
                  <c:v>48.0353994077919</c:v>
                </c:pt>
                <c:pt idx="19">
                  <c:v>47.1513903857957</c:v>
                </c:pt>
                <c:pt idx="20">
                  <c:v>46.287149400498997</c:v>
                </c:pt>
                <c:pt idx="21">
                  <c:v>47.801341262811597</c:v>
                </c:pt>
                <c:pt idx="22">
                  <c:v>49.359349311688703</c:v>
                </c:pt>
                <c:pt idx="23">
                  <c:v>46.518119839609597</c:v>
                </c:pt>
                <c:pt idx="24">
                  <c:v>46.876524337131102</c:v>
                </c:pt>
                <c:pt idx="25">
                  <c:v>51.5809003703964</c:v>
                </c:pt>
                <c:pt idx="26">
                  <c:v>49.228753661903298</c:v>
                </c:pt>
                <c:pt idx="27">
                  <c:v>45.961945780331398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8E-4E6B-9D8E-A2C84DF94004}"/>
            </c:ext>
          </c:extLst>
        </c:ser>
        <c:ser>
          <c:idx val="3"/>
          <c:order val="3"/>
          <c:tx>
            <c:strRef>
              <c:f>API_NE.TRD.GNFS.ZS_DS2_en_csv_v!$A$257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API_NE.TRD.GNFS.ZS_DS2_en_csv_v!$AK$5:$BN$5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API_NE.TRD.GNFS.ZS_DS2_en_csv_v!$AK$257:$BN$257</c:f>
              <c:numCache>
                <c:formatCode>General</c:formatCode>
                <c:ptCount val="28"/>
                <c:pt idx="0">
                  <c:v>20.0446187019752</c:v>
                </c:pt>
                <c:pt idx="1">
                  <c:v>21.055459161745301</c:v>
                </c:pt>
                <c:pt idx="2">
                  <c:v>22.453381649056801</c:v>
                </c:pt>
                <c:pt idx="3">
                  <c:v>22.687071990241201</c:v>
                </c:pt>
                <c:pt idx="4">
                  <c:v>23.428321091683902</c:v>
                </c:pt>
                <c:pt idx="5">
                  <c:v>22.825890952369299</c:v>
                </c:pt>
                <c:pt idx="6">
                  <c:v>23.313563704660201</c:v>
                </c:pt>
                <c:pt idx="7">
                  <c:v>25.1029953595813</c:v>
                </c:pt>
                <c:pt idx="8">
                  <c:v>22.967181335595999</c:v>
                </c:pt>
                <c:pt idx="9">
                  <c:v>22.286374109489699</c:v>
                </c:pt>
                <c:pt idx="10">
                  <c:v>22.6273130062789</c:v>
                </c:pt>
                <c:pt idx="11">
                  <c:v>24.448062264325699</c:v>
                </c:pt>
                <c:pt idx="12">
                  <c:v>25.6385530316517</c:v>
                </c:pt>
                <c:pt idx="13">
                  <c:v>26.975278097319698</c:v>
                </c:pt>
                <c:pt idx="14">
                  <c:v>28.012017682266698</c:v>
                </c:pt>
                <c:pt idx="15">
                  <c:v>29.867795794531901</c:v>
                </c:pt>
                <c:pt idx="16">
                  <c:v>24.7595311689876</c:v>
                </c:pt>
                <c:pt idx="17">
                  <c:v>28.2198952346731</c:v>
                </c:pt>
                <c:pt idx="18">
                  <c:v>30.842486241194301</c:v>
                </c:pt>
                <c:pt idx="19">
                  <c:v>30.681835365729501</c:v>
                </c:pt>
                <c:pt idx="20">
                  <c:v>30.002367141120502</c:v>
                </c:pt>
                <c:pt idx="21">
                  <c:v>29.997999780085301</c:v>
                </c:pt>
                <c:pt idx="22">
                  <c:v>27.8122335024973</c:v>
                </c:pt>
                <c:pt idx="23">
                  <c:v>26.586999360460901</c:v>
                </c:pt>
                <c:pt idx="24">
                  <c:v>27.2461628345016</c:v>
                </c:pt>
                <c:pt idx="25">
                  <c:v>27.588858353426499</c:v>
                </c:pt>
                <c:pt idx="26">
                  <c:v>26.368922209118399</c:v>
                </c:pt>
                <c:pt idx="27">
                  <c:v>23.442457412845201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8E-4E6B-9D8E-A2C84DF94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7087120"/>
        <c:axId val="1304893392"/>
      </c:lineChart>
      <c:catAx>
        <c:axId val="140708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4893392"/>
        <c:crosses val="autoZero"/>
        <c:auto val="1"/>
        <c:lblAlgn val="ctr"/>
        <c:lblOffset val="100"/>
        <c:noMultiLvlLbl val="0"/>
      </c:catAx>
      <c:valAx>
        <c:axId val="1304893392"/>
        <c:scaling>
          <c:orientation val="minMax"/>
          <c:max val="9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708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rgbClr val="FF0000"/>
                </a:solidFill>
              </a:rPr>
              <a:t>WILL</a:t>
            </a:r>
            <a:r>
              <a:rPr lang="en-US" sz="2800" dirty="0"/>
              <a:t>: Military Spending as a Percent of National Economy (GDP), Selected Countries,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Sheet1!$G$7:$G$16</c:f>
              <c:strCache>
                <c:ptCount val="9"/>
                <c:pt idx="0">
                  <c:v>Saudi Arabia</c:v>
                </c:pt>
                <c:pt idx="1">
                  <c:v>Israel</c:v>
                </c:pt>
                <c:pt idx="2">
                  <c:v>Russia</c:v>
                </c:pt>
                <c:pt idx="3">
                  <c:v>United States</c:v>
                </c:pt>
                <c:pt idx="4">
                  <c:v>China</c:v>
                </c:pt>
                <c:pt idx="5">
                  <c:v>India</c:v>
                </c:pt>
                <c:pt idx="6">
                  <c:v>S. Korea</c:v>
                </c:pt>
                <c:pt idx="8">
                  <c:v>Global</c:v>
                </c:pt>
              </c:strCache>
            </c:strRef>
          </c:cat>
          <c:val>
            <c:numRef>
              <c:f>Sheet1!$H$7:$H$16</c:f>
              <c:numCache>
                <c:formatCode>General</c:formatCode>
                <c:ptCount val="9"/>
                <c:pt idx="0">
                  <c:v>6.6</c:v>
                </c:pt>
                <c:pt idx="1">
                  <c:v>5.2</c:v>
                </c:pt>
                <c:pt idx="2">
                  <c:v>4.0999999999999996</c:v>
                </c:pt>
                <c:pt idx="3">
                  <c:v>3.5</c:v>
                </c:pt>
                <c:pt idx="4">
                  <c:v>1.9</c:v>
                </c:pt>
                <c:pt idx="5">
                  <c:v>2.7</c:v>
                </c:pt>
                <c:pt idx="6">
                  <c:v>2.8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5-458A-AAB9-45317E4CD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66634176"/>
        <c:axId val="1215731888"/>
      </c:barChart>
      <c:catAx>
        <c:axId val="116663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731888"/>
        <c:crosses val="autoZero"/>
        <c:auto val="1"/>
        <c:lblAlgn val="ctr"/>
        <c:lblOffset val="100"/>
        <c:noMultiLvlLbl val="0"/>
      </c:catAx>
      <c:valAx>
        <c:axId val="121573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663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WILL: Military Spending as a Percent of National Economy (GDP), Selected Countries,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Sheet1!$G$7:$G$16</c:f>
              <c:strCache>
                <c:ptCount val="10"/>
                <c:pt idx="0">
                  <c:v>Saudi Arabia</c:v>
                </c:pt>
                <c:pt idx="1">
                  <c:v>Israel</c:v>
                </c:pt>
                <c:pt idx="2">
                  <c:v>Russia</c:v>
                </c:pt>
                <c:pt idx="3">
                  <c:v>United States</c:v>
                </c:pt>
                <c:pt idx="4">
                  <c:v>China</c:v>
                </c:pt>
                <c:pt idx="5">
                  <c:v>India</c:v>
                </c:pt>
                <c:pt idx="6">
                  <c:v>S. Korea</c:v>
                </c:pt>
                <c:pt idx="7">
                  <c:v>N. Korea</c:v>
                </c:pt>
                <c:pt idx="9">
                  <c:v>Global</c:v>
                </c:pt>
              </c:strCache>
            </c:strRef>
          </c:cat>
          <c:val>
            <c:numRef>
              <c:f>Sheet1!$H$7:$H$16</c:f>
              <c:numCache>
                <c:formatCode>General</c:formatCode>
                <c:ptCount val="10"/>
                <c:pt idx="0">
                  <c:v>6.6</c:v>
                </c:pt>
                <c:pt idx="1">
                  <c:v>5.2</c:v>
                </c:pt>
                <c:pt idx="2">
                  <c:v>4.0999999999999996</c:v>
                </c:pt>
                <c:pt idx="3">
                  <c:v>3.5</c:v>
                </c:pt>
                <c:pt idx="4">
                  <c:v>1.9</c:v>
                </c:pt>
                <c:pt idx="5">
                  <c:v>2.7</c:v>
                </c:pt>
                <c:pt idx="6">
                  <c:v>2.8</c:v>
                </c:pt>
                <c:pt idx="7">
                  <c:v>25</c:v>
                </c:pt>
                <c:pt idx="9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5-4609-B45F-7BEA6505F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66634176"/>
        <c:axId val="1215731888"/>
      </c:barChart>
      <c:catAx>
        <c:axId val="116663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731888"/>
        <c:crosses val="autoZero"/>
        <c:auto val="1"/>
        <c:lblAlgn val="ctr"/>
        <c:lblOffset val="100"/>
        <c:noMultiLvlLbl val="0"/>
      </c:catAx>
      <c:valAx>
        <c:axId val="121573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663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rgbClr val="FF0000"/>
                </a:solidFill>
              </a:rPr>
              <a:t>Iranian Share of Iran-Israeli military</a:t>
            </a:r>
            <a:r>
              <a:rPr lang="en-US" sz="1600" b="1" baseline="0">
                <a:solidFill>
                  <a:srgbClr val="FF0000"/>
                </a:solidFill>
              </a:rPr>
              <a:t> capability, With and Without Controls for Quality of Governance, 1980-2020.</a:t>
            </a:r>
            <a:endParaRPr lang="en-US" sz="1600" b="1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'[SIPRI-Milex-data-1980-2021.xlsx]Constant (2020) USD'!$A$12</c:f>
              <c:strCache>
                <c:ptCount val="1"/>
                <c:pt idx="0">
                  <c:v>Iran Share of Dyad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'[SIPRI-Milex-data-1980-2021.xlsx]Constant (2020) USD'!$D$6:$AS$6</c:f>
              <c:numCache>
                <c:formatCode>General</c:formatCode>
                <c:ptCount val="4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</c:numCache>
            </c:numRef>
          </c:cat>
          <c:val>
            <c:numRef>
              <c:f>'[SIPRI-Milex-data-1980-2021.xlsx]Constant (2020) USD'!$D$12:$AS$12</c:f>
              <c:numCache>
                <c:formatCode>General</c:formatCode>
                <c:ptCount val="42"/>
                <c:pt idx="0">
                  <c:v>0.44295334922020663</c:v>
                </c:pt>
                <c:pt idx="1">
                  <c:v>0.50204124378727666</c:v>
                </c:pt>
                <c:pt idx="2">
                  <c:v>0.53908339793830973</c:v>
                </c:pt>
                <c:pt idx="3">
                  <c:v>0.55202996293738604</c:v>
                </c:pt>
                <c:pt idx="4">
                  <c:v>0.49684674282046554</c:v>
                </c:pt>
                <c:pt idx="5">
                  <c:v>0.52216481553778726</c:v>
                </c:pt>
                <c:pt idx="6">
                  <c:v>0.48402784973841106</c:v>
                </c:pt>
                <c:pt idx="7">
                  <c:v>0.41315567908812445</c:v>
                </c:pt>
                <c:pt idx="8">
                  <c:v>0.39254183552171101</c:v>
                </c:pt>
                <c:pt idx="9">
                  <c:v>0.37681486111910945</c:v>
                </c:pt>
                <c:pt idx="10">
                  <c:v>0.33702608547331547</c:v>
                </c:pt>
                <c:pt idx="11">
                  <c:v>0.25226377877701894</c:v>
                </c:pt>
                <c:pt idx="12">
                  <c:v>0.27947332410897996</c:v>
                </c:pt>
                <c:pt idx="13">
                  <c:v>0.2923139881646053</c:v>
                </c:pt>
                <c:pt idx="14">
                  <c:v>0.3493530569612453</c:v>
                </c:pt>
                <c:pt idx="15">
                  <c:v>0.36179187724037726</c:v>
                </c:pt>
                <c:pt idx="16">
                  <c:v>0.38025471235117803</c:v>
                </c:pt>
                <c:pt idx="17">
                  <c:v>0.40608096047754527</c:v>
                </c:pt>
                <c:pt idx="18">
                  <c:v>0.40971623754570508</c:v>
                </c:pt>
                <c:pt idx="19">
                  <c:v>0.41765673797712027</c:v>
                </c:pt>
                <c:pt idx="20">
                  <c:v>0.42693532380099464</c:v>
                </c:pt>
                <c:pt idx="21">
                  <c:v>0.44320529528079594</c:v>
                </c:pt>
                <c:pt idx="22">
                  <c:v>0.46134072896708583</c:v>
                </c:pt>
                <c:pt idx="23">
                  <c:v>0.50405330621678579</c:v>
                </c:pt>
                <c:pt idx="24">
                  <c:v>0.55953669921445304</c:v>
                </c:pt>
                <c:pt idx="25">
                  <c:v>0.59586606667111375</c:v>
                </c:pt>
                <c:pt idx="26">
                  <c:v>0.634893092813267</c:v>
                </c:pt>
                <c:pt idx="27">
                  <c:v>0.58787002108135833</c:v>
                </c:pt>
                <c:pt idx="28">
                  <c:v>0.57538851793253021</c:v>
                </c:pt>
                <c:pt idx="29">
                  <c:v>0.59128334997476284</c:v>
                </c:pt>
                <c:pt idx="30">
                  <c:v>0.59373417584171095</c:v>
                </c:pt>
                <c:pt idx="31">
                  <c:v>0.55614759285281989</c:v>
                </c:pt>
                <c:pt idx="32">
                  <c:v>0.56140548850110017</c:v>
                </c:pt>
                <c:pt idx="33">
                  <c:v>0.49991237276689271</c:v>
                </c:pt>
                <c:pt idx="34">
                  <c:v>0.48075102833632383</c:v>
                </c:pt>
                <c:pt idx="35">
                  <c:v>0.49251741911770369</c:v>
                </c:pt>
                <c:pt idx="36">
                  <c:v>0.51413560849429463</c:v>
                </c:pt>
                <c:pt idx="37">
                  <c:v>0.53308717001919625</c:v>
                </c:pt>
                <c:pt idx="38">
                  <c:v>0.48830905359656063</c:v>
                </c:pt>
                <c:pt idx="39">
                  <c:v>0.43785949383495126</c:v>
                </c:pt>
                <c:pt idx="40">
                  <c:v>0.42041506368395093</c:v>
                </c:pt>
                <c:pt idx="41">
                  <c:v>0.43854295843120783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29-4351-B35D-B71237A4FFCD}"/>
            </c:ext>
          </c:extLst>
        </c:ser>
        <c:ser>
          <c:idx val="1"/>
          <c:order val="1"/>
          <c:tx>
            <c:strRef>
              <c:f>'[SIPRI-Milex-data-1980-2021.xlsx]Constant (2020) USD'!$A$14</c:f>
              <c:strCache>
                <c:ptCount val="1"/>
                <c:pt idx="0">
                  <c:v>Iran share control for quality of governance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'[SIPRI-Milex-data-1980-2021.xlsx]Constant (2020) USD'!$D$15:$AS$15</c:f>
              <c:numCache>
                <c:formatCode>General</c:formatCode>
                <c:ptCount val="42"/>
                <c:pt idx="0">
                  <c:v>0.33221501191515496</c:v>
                </c:pt>
                <c:pt idx="1">
                  <c:v>0.37653093284045747</c:v>
                </c:pt>
                <c:pt idx="2">
                  <c:v>0.40431254845373232</c:v>
                </c:pt>
                <c:pt idx="3">
                  <c:v>0.41402247220303956</c:v>
                </c:pt>
                <c:pt idx="4">
                  <c:v>0.37263505711534917</c:v>
                </c:pt>
                <c:pt idx="5">
                  <c:v>0.39162361165334048</c:v>
                </c:pt>
                <c:pt idx="6">
                  <c:v>0.36302088730380833</c:v>
                </c:pt>
                <c:pt idx="7">
                  <c:v>0.30986675931609331</c:v>
                </c:pt>
                <c:pt idx="8">
                  <c:v>0.29440637664128327</c:v>
                </c:pt>
                <c:pt idx="9">
                  <c:v>0.28261114583933211</c:v>
                </c:pt>
                <c:pt idx="10">
                  <c:v>0.25276956410498663</c:v>
                </c:pt>
                <c:pt idx="11">
                  <c:v>0.18919783408276419</c:v>
                </c:pt>
                <c:pt idx="12">
                  <c:v>0.20960499308173497</c:v>
                </c:pt>
                <c:pt idx="13">
                  <c:v>0.21923549112345397</c:v>
                </c:pt>
                <c:pt idx="14">
                  <c:v>0.26201479272093398</c:v>
                </c:pt>
                <c:pt idx="15">
                  <c:v>0.27134390793028296</c:v>
                </c:pt>
                <c:pt idx="16">
                  <c:v>0.28519103426338355</c:v>
                </c:pt>
                <c:pt idx="17">
                  <c:v>0.30456072035815895</c:v>
                </c:pt>
                <c:pt idx="18">
                  <c:v>0.30728717815927881</c:v>
                </c:pt>
                <c:pt idx="19">
                  <c:v>0.31324255348284019</c:v>
                </c:pt>
                <c:pt idx="20">
                  <c:v>0.32020149285074595</c:v>
                </c:pt>
                <c:pt idx="21">
                  <c:v>0.33240397146059697</c:v>
                </c:pt>
                <c:pt idx="22">
                  <c:v>0.34600554672531436</c:v>
                </c:pt>
                <c:pt idx="23">
                  <c:v>0.37803997966258934</c:v>
                </c:pt>
                <c:pt idx="24">
                  <c:v>0.41965252441083978</c:v>
                </c:pt>
                <c:pt idx="25">
                  <c:v>0.44689955000333531</c:v>
                </c:pt>
                <c:pt idx="26">
                  <c:v>0.47616981960995025</c:v>
                </c:pt>
                <c:pt idx="27">
                  <c:v>0.44090251581101875</c:v>
                </c:pt>
                <c:pt idx="28">
                  <c:v>0.43154138844939766</c:v>
                </c:pt>
                <c:pt idx="29">
                  <c:v>0.44346251248107216</c:v>
                </c:pt>
                <c:pt idx="30">
                  <c:v>0.44530063188128322</c:v>
                </c:pt>
                <c:pt idx="31">
                  <c:v>0.41711069463961492</c:v>
                </c:pt>
                <c:pt idx="32">
                  <c:v>0.42105411637582513</c:v>
                </c:pt>
                <c:pt idx="33">
                  <c:v>0.37493427957516956</c:v>
                </c:pt>
                <c:pt idx="34">
                  <c:v>0.36056327125224286</c:v>
                </c:pt>
                <c:pt idx="35">
                  <c:v>0.36938806433827776</c:v>
                </c:pt>
                <c:pt idx="36">
                  <c:v>0.385601706370721</c:v>
                </c:pt>
                <c:pt idx="37">
                  <c:v>0.39981537751439722</c:v>
                </c:pt>
                <c:pt idx="38">
                  <c:v>0.36623179019742047</c:v>
                </c:pt>
                <c:pt idx="39">
                  <c:v>0.32839462037621348</c:v>
                </c:pt>
                <c:pt idx="40">
                  <c:v>0.31531129776296318</c:v>
                </c:pt>
                <c:pt idx="41">
                  <c:v>0.3289072188234059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29-4351-B35D-B71237A4F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240256"/>
        <c:axId val="207535088"/>
      </c:lineChart>
      <c:catAx>
        <c:axId val="21024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35088"/>
        <c:crosses val="autoZero"/>
        <c:auto val="1"/>
        <c:lblAlgn val="ctr"/>
        <c:lblOffset val="100"/>
        <c:noMultiLvlLbl val="0"/>
      </c:catAx>
      <c:valAx>
        <c:axId val="207535088"/>
        <c:scaling>
          <c:orientation val="minMax"/>
          <c:max val="0.65000000000000013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24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Figure 5: </a:t>
            </a:r>
            <a:r>
              <a:rPr lang="en-US" b="1" dirty="0">
                <a:solidFill>
                  <a:srgbClr val="FF0000"/>
                </a:solidFill>
              </a:rPr>
              <a:t>Governmental Effectiveness</a:t>
            </a:r>
            <a:r>
              <a:rPr lang="en-US" b="1" dirty="0"/>
              <a:t>, Major Powers Compared, 2021 (Source: World Bank).</a:t>
            </a:r>
          </a:p>
        </c:rich>
      </c:tx>
      <c:layout>
        <c:manualLayout>
          <c:xMode val="edge"/>
          <c:yMode val="edge"/>
          <c:x val="0.1617662207546637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951104902209802E-2"/>
          <c:y val="0.1616679226325044"/>
          <c:w val="0.91040731803685826"/>
          <c:h val="0.78306958050741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Sheet1!$AD$5:$AD$20</c:f>
              <c:strCache>
                <c:ptCount val="16"/>
                <c:pt idx="0">
                  <c:v>0.840674877</c:v>
                </c:pt>
                <c:pt idx="2">
                  <c:v>1.2675246</c:v>
                </c:pt>
                <c:pt idx="4">
                  <c:v>1.331146359</c:v>
                </c:pt>
                <c:pt idx="6">
                  <c:v>1.402757883</c:v>
                </c:pt>
                <c:pt idx="8">
                  <c:v>1.336411476</c:v>
                </c:pt>
                <c:pt idx="10">
                  <c:v>1.279481053</c:v>
                </c:pt>
                <c:pt idx="13">
                  <c:v>-0.176100716</c:v>
                </c:pt>
                <c:pt idx="15">
                  <c:v>-0.408967376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Sheet1!$AC$4:$AC$19</c:f>
              <c:strCache>
                <c:ptCount val="16"/>
                <c:pt idx="0">
                  <c:v>China</c:v>
                </c:pt>
                <c:pt idx="2">
                  <c:v>France</c:v>
                </c:pt>
                <c:pt idx="4">
                  <c:v>Germany</c:v>
                </c:pt>
                <c:pt idx="6">
                  <c:v>Japan</c:v>
                </c:pt>
                <c:pt idx="8">
                  <c:v>USA</c:v>
                </c:pt>
                <c:pt idx="10">
                  <c:v>UK</c:v>
                </c:pt>
                <c:pt idx="13">
                  <c:v>Russia</c:v>
                </c:pt>
                <c:pt idx="15">
                  <c:v>Ukraine</c:v>
                </c:pt>
              </c:strCache>
            </c:strRef>
          </c:cat>
          <c:val>
            <c:numRef>
              <c:f>Sheet1!$AD$5:$AD$18</c:f>
              <c:numCache>
                <c:formatCode>General</c:formatCode>
                <c:ptCount val="14"/>
                <c:pt idx="0">
                  <c:v>0.84067487716674805</c:v>
                </c:pt>
                <c:pt idx="2">
                  <c:v>1.2675246000289899</c:v>
                </c:pt>
                <c:pt idx="4">
                  <c:v>1.3311463594436601</c:v>
                </c:pt>
                <c:pt idx="6">
                  <c:v>1.4027578830719001</c:v>
                </c:pt>
                <c:pt idx="8">
                  <c:v>1.3364114761352499</c:v>
                </c:pt>
                <c:pt idx="10">
                  <c:v>1.27948105335236</c:v>
                </c:pt>
                <c:pt idx="13">
                  <c:v>-0.17610071599483501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A-40CF-A743-B8C2F72C5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7467919"/>
        <c:axId val="627458767"/>
      </c:barChart>
      <c:catAx>
        <c:axId val="62746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458767"/>
        <c:crosses val="autoZero"/>
        <c:auto val="1"/>
        <c:lblAlgn val="ctr"/>
        <c:lblOffset val="100"/>
        <c:noMultiLvlLbl val="0"/>
      </c:catAx>
      <c:valAx>
        <c:axId val="627458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46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0.28814</cdr:x>
      <cdr:y>0.52273</cdr:y>
    </cdr:from>
    <cdr:to>
      <cdr:x>0.28814</cdr:x>
      <cdr:y>0.93182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7EF2ED1F-7E94-40AA-8A6A-9BBA55E72FF7}"/>
            </a:ext>
          </a:extLst>
        </cdr:cNvPr>
        <cdr:cNvCxnSpPr/>
      </cdr:nvCxnSpPr>
      <cdr:spPr>
        <a:xfrm xmlns:a="http://schemas.openxmlformats.org/drawingml/2006/main">
          <a:off x="2590800" y="3505200"/>
          <a:ext cx="0" cy="2743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0.23729</cdr:x>
      <cdr:y>0.71591</cdr:y>
    </cdr:from>
    <cdr:to>
      <cdr:x>0.33898</cdr:x>
      <cdr:y>0.85227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D7B9AE70-618B-44FE-A59B-6A3524B4B2E5}"/>
            </a:ext>
          </a:extLst>
        </cdr:cNvPr>
        <cdr:cNvSpPr txBox="1"/>
      </cdr:nvSpPr>
      <cdr:spPr>
        <a:xfrm xmlns:a="http://schemas.openxmlformats.org/drawingml/2006/main">
          <a:off x="2133600" y="4800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Vietnam War</a:t>
          </a:r>
        </a:p>
      </cdr:txBody>
    </cdr:sp>
  </cdr:relSizeAnchor>
  <cdr:relSizeAnchor xmlns:cdr="http://schemas.openxmlformats.org/drawingml/2006/chartDrawing">
    <cdr:from>
      <cdr:x>0.5339</cdr:x>
      <cdr:y>0.65909</cdr:y>
    </cdr:from>
    <cdr:to>
      <cdr:x>0.63559</cdr:x>
      <cdr:y>0.79545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F0B49F2F-286F-4061-B712-54FA51E84AC5}"/>
            </a:ext>
          </a:extLst>
        </cdr:cNvPr>
        <cdr:cNvSpPr txBox="1"/>
      </cdr:nvSpPr>
      <cdr:spPr>
        <a:xfrm xmlns:a="http://schemas.openxmlformats.org/drawingml/2006/main">
          <a:off x="4800600" y="441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Cold War Ends</a:t>
          </a:r>
        </a:p>
      </cdr:txBody>
    </cdr:sp>
  </cdr:relSizeAnchor>
  <cdr:relSizeAnchor xmlns:cdr="http://schemas.openxmlformats.org/drawingml/2006/chartDrawing">
    <cdr:from>
      <cdr:x>0.71186</cdr:x>
      <cdr:y>0.79545</cdr:y>
    </cdr:from>
    <cdr:to>
      <cdr:x>0.81356</cdr:x>
      <cdr:y>0.93182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82DA93C9-A583-40E2-8E7B-C8A2119784BF}"/>
            </a:ext>
          </a:extLst>
        </cdr:cNvPr>
        <cdr:cNvSpPr txBox="1"/>
      </cdr:nvSpPr>
      <cdr:spPr>
        <a:xfrm xmlns:a="http://schemas.openxmlformats.org/drawingml/2006/main">
          <a:off x="6400800" y="533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War On Terror Starts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0.54622</cdr:x>
      <cdr:y>0.72727</cdr:y>
    </cdr:from>
    <cdr:to>
      <cdr:x>0.64706</cdr:x>
      <cdr:y>0.88312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8B99B59-1229-4C74-9B73-7B44BB5621B2}"/>
            </a:ext>
          </a:extLst>
        </cdr:cNvPr>
        <cdr:cNvSpPr txBox="1"/>
      </cdr:nvSpPr>
      <cdr:spPr>
        <a:xfrm xmlns:a="http://schemas.openxmlformats.org/drawingml/2006/main">
          <a:off x="4953000" y="426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US</a:t>
          </a:r>
        </a:p>
      </cdr:txBody>
    </cdr:sp>
  </cdr:relSizeAnchor>
  <cdr:relSizeAnchor xmlns:cdr="http://schemas.openxmlformats.org/drawingml/2006/chartDrawing">
    <cdr:from>
      <cdr:x>0.84034</cdr:x>
      <cdr:y>0.5974</cdr:y>
    </cdr:from>
    <cdr:to>
      <cdr:x>0.94118</cdr:x>
      <cdr:y>0.75325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C85B63E-1F90-4351-9729-0A36833B6DEA}"/>
            </a:ext>
          </a:extLst>
        </cdr:cNvPr>
        <cdr:cNvSpPr txBox="1"/>
      </cdr:nvSpPr>
      <cdr:spPr>
        <a:xfrm xmlns:a="http://schemas.openxmlformats.org/drawingml/2006/main">
          <a:off x="7620000" y="3505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China</a:t>
          </a:r>
        </a:p>
      </cdr:txBody>
    </cdr:sp>
  </cdr:relSizeAnchor>
  <cdr:relSizeAnchor xmlns:cdr="http://schemas.openxmlformats.org/drawingml/2006/chartDrawing">
    <cdr:from>
      <cdr:x>0.84874</cdr:x>
      <cdr:y>0.48052</cdr:y>
    </cdr:from>
    <cdr:to>
      <cdr:x>0.94958</cdr:x>
      <cdr:y>0.63636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EC9D27A-0876-4758-B15B-48311EC08563}"/>
            </a:ext>
          </a:extLst>
        </cdr:cNvPr>
        <cdr:cNvSpPr txBox="1"/>
      </cdr:nvSpPr>
      <cdr:spPr>
        <a:xfrm xmlns:a="http://schemas.openxmlformats.org/drawingml/2006/main">
          <a:off x="7696200" y="281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Russia</a:t>
          </a:r>
        </a:p>
      </cdr:txBody>
    </cdr:sp>
  </cdr:relSizeAnchor>
  <cdr:relSizeAnchor xmlns:cdr="http://schemas.openxmlformats.org/drawingml/2006/chartDrawing">
    <cdr:from>
      <cdr:x>0.79832</cdr:x>
      <cdr:y>0.14286</cdr:y>
    </cdr:from>
    <cdr:to>
      <cdr:x>0.89916</cdr:x>
      <cdr:y>0.2987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EC65496D-70EF-467D-BA92-88B7E7DB6435}"/>
            </a:ext>
          </a:extLst>
        </cdr:cNvPr>
        <cdr:cNvSpPr txBox="1"/>
      </cdr:nvSpPr>
      <cdr:spPr>
        <a:xfrm xmlns:a="http://schemas.openxmlformats.org/drawingml/2006/main">
          <a:off x="7239000" y="838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Germany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3B982-27CC-4838-B1B2-750526F5EE0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42201-EE15-486C-9291-6F9D3BD4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 = 81    China = 55  Russia = 4  Germany 48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11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Ukraine/Russian war as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11C12-753E-43D0-8CEB-E259ED6BEB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53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Russia’s case, the combination of ineffective governance and corruption = @ 50% degradation in Russian military capabilities.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Unilateral strength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5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Relational Strength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88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Structural Strength  = dealing with size and complexity of entire international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Witness German role in Ukraine; caution regarding China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2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This is how self help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74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this be explained by their relative strength?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2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AT THE END OF THIS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0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42201-EE15-486C-9291-6F9D3BD4F8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4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9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2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2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0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1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4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0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F374-B5A0-4C81-B51C-B0BAEF8A1B4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F552-56C1-48F6-BAEC-141E3AEF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4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Methods of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Topic Three</a:t>
            </a:r>
          </a:p>
        </p:txBody>
      </p:sp>
    </p:spTree>
    <p:extLst>
      <p:ext uri="{BB962C8B-B14F-4D97-AF65-F5344CB8AC3E}">
        <p14:creationId xmlns:p14="http://schemas.microsoft.com/office/powerpoint/2010/main" val="212805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4496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</a:rPr>
              <a:t>Power </a:t>
            </a:r>
            <a:r>
              <a:rPr lang="en-US" sz="4000" dirty="0"/>
              <a:t>=	use of </a:t>
            </a:r>
            <a:r>
              <a:rPr lang="en-US" sz="4000" dirty="0">
                <a:solidFill>
                  <a:srgbClr val="FF0000"/>
                </a:solidFill>
              </a:rPr>
              <a:t>the threat of force </a:t>
            </a:r>
            <a:r>
              <a:rPr lang="en-US" sz="4000" dirty="0"/>
              <a:t>by A to get B to do something it didn’t want to do</a:t>
            </a:r>
          </a:p>
        </p:txBody>
      </p:sp>
    </p:spTree>
    <p:extLst>
      <p:ext uri="{BB962C8B-B14F-4D97-AF65-F5344CB8AC3E}">
        <p14:creationId xmlns:p14="http://schemas.microsoft.com/office/powerpoint/2010/main" val="2231095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59276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</a:rPr>
              <a:t>Influence </a:t>
            </a:r>
            <a:r>
              <a:rPr lang="en-US" sz="4000" dirty="0"/>
              <a:t>= for A to change B’s behavior by any other means short of power or coercion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89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617EC1-CB4D-414C-98D5-2BEAAC506897}"/>
              </a:ext>
            </a:extLst>
          </p:cNvPr>
          <p:cNvSpPr/>
          <p:nvPr/>
        </p:nvSpPr>
        <p:spPr>
          <a:xfrm>
            <a:off x="762000" y="15240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Q: Is imposing </a:t>
            </a:r>
            <a:r>
              <a:rPr lang="en-US" sz="3600" dirty="0">
                <a:solidFill>
                  <a:srgbClr val="FF0000"/>
                </a:solidFill>
              </a:rPr>
              <a:t>economic sanctions </a:t>
            </a:r>
            <a:r>
              <a:rPr lang="en-US" sz="3600" dirty="0"/>
              <a:t>an act of power, coercion or influence?</a:t>
            </a:r>
          </a:p>
          <a:p>
            <a:endParaRPr lang="en-US" sz="3600" dirty="0"/>
          </a:p>
          <a:p>
            <a:r>
              <a:rPr lang="en-US" sz="3600" dirty="0"/>
              <a:t>e.g. Imposition of economic sanction by the U.S. on Iran or North Korea; sanctions on Russian Federation</a:t>
            </a:r>
          </a:p>
        </p:txBody>
      </p:sp>
    </p:spTree>
    <p:extLst>
      <p:ext uri="{BB962C8B-B14F-4D97-AF65-F5344CB8AC3E}">
        <p14:creationId xmlns:p14="http://schemas.microsoft.com/office/powerpoint/2010/main" val="341984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49069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Strength</a:t>
            </a:r>
            <a:r>
              <a:rPr lang="en-US" dirty="0"/>
              <a:t>	=	resources with which to try to control the behavior of others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</a:t>
            </a:r>
            <a:r>
              <a:rPr lang="en-US" sz="3200" dirty="0">
                <a:solidFill>
                  <a:srgbClr val="FF0000"/>
                </a:solidFill>
              </a:rPr>
              <a:t>Unilateral strength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		Relational strength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		Structural strength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7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E071E0-7C68-46BF-A394-47FFAA0A36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650702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43A6C2-0774-49DE-8E22-59843F463AAF}"/>
              </a:ext>
            </a:extLst>
          </p:cNvPr>
          <p:cNvCxnSpPr/>
          <p:nvPr/>
        </p:nvCxnSpPr>
        <p:spPr>
          <a:xfrm>
            <a:off x="5486400" y="30480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FBBDE1-94CC-4E02-B976-7F320AEE99A7}"/>
              </a:ext>
            </a:extLst>
          </p:cNvPr>
          <p:cNvCxnSpPr/>
          <p:nvPr/>
        </p:nvCxnSpPr>
        <p:spPr>
          <a:xfrm>
            <a:off x="6629400" y="35052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BF14A3-6E66-4562-93C1-EC37B83F9B43}"/>
              </a:ext>
            </a:extLst>
          </p:cNvPr>
          <p:cNvCxnSpPr>
            <a:cxnSpLocks/>
          </p:cNvCxnSpPr>
          <p:nvPr/>
        </p:nvCxnSpPr>
        <p:spPr>
          <a:xfrm>
            <a:off x="990600" y="4572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89AAAD5-5284-487F-ABA7-FBDE5D174C65}"/>
              </a:ext>
            </a:extLst>
          </p:cNvPr>
          <p:cNvSpPr txBox="1"/>
          <p:nvPr/>
        </p:nvSpPr>
        <p:spPr>
          <a:xfrm>
            <a:off x="762000" y="5638800"/>
            <a:ext cx="1136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Korean war</a:t>
            </a:r>
          </a:p>
        </p:txBody>
      </p:sp>
    </p:spTree>
    <p:extLst>
      <p:ext uri="{BB962C8B-B14F-4D97-AF65-F5344CB8AC3E}">
        <p14:creationId xmlns:p14="http://schemas.microsoft.com/office/powerpoint/2010/main" val="4204690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1F49-2119-4579-9D26-A5C003C48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Relational Strength: Major Powers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A758960-FE7E-4983-AC7E-DFDD784152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4131382"/>
              </p:ext>
            </p:extLst>
          </p:nvPr>
        </p:nvGraphicFramePr>
        <p:xfrm>
          <a:off x="0" y="1066800"/>
          <a:ext cx="45720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65D675F-42EE-4988-AE88-50FE35BDD94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3884630"/>
              </p:ext>
            </p:extLst>
          </p:nvPr>
        </p:nvGraphicFramePr>
        <p:xfrm>
          <a:off x="4648200" y="1066800"/>
          <a:ext cx="449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7305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041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0261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57C3-9AB0-4050-B461-86CCD2C13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Autonomy</a:t>
            </a:r>
            <a:r>
              <a:rPr lang="en-US" sz="3600" dirty="0">
                <a:solidFill>
                  <a:srgbClr val="FF0000"/>
                </a:solidFill>
              </a:rPr>
              <a:t> vs. </a:t>
            </a:r>
            <a:r>
              <a:rPr lang="en-US" sz="3600" u="sng" dirty="0">
                <a:solidFill>
                  <a:srgbClr val="FF0000"/>
                </a:solidFill>
              </a:rPr>
              <a:t>Dependence</a:t>
            </a:r>
            <a:r>
              <a:rPr lang="en-US" sz="3600" dirty="0">
                <a:solidFill>
                  <a:srgbClr val="FF0000"/>
                </a:solidFill>
              </a:rPr>
              <a:t> in 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EB761E-3139-47E3-9AC1-DA65BC3D4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961851"/>
              </p:ext>
            </p:extLst>
          </p:nvPr>
        </p:nvGraphicFramePr>
        <p:xfrm>
          <a:off x="76200" y="914400"/>
          <a:ext cx="9067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7968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Where does State Strength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Internal Sources</a:t>
            </a:r>
            <a:r>
              <a:rPr lang="en-US" u="sng" dirty="0"/>
              <a:t>	</a:t>
            </a:r>
            <a:r>
              <a:rPr lang="en-US" dirty="0"/>
              <a:t>			</a:t>
            </a:r>
            <a:r>
              <a:rPr lang="en-US" u="sng" dirty="0">
                <a:solidFill>
                  <a:srgbClr val="FF0000"/>
                </a:solidFill>
              </a:rPr>
              <a:t>External Sources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Economy (GDP)			 -- Alliances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Extraction 			 -- External resources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000" dirty="0"/>
              <a:t>(Will)</a:t>
            </a:r>
            <a:r>
              <a:rPr lang="en-US" dirty="0"/>
              <a:t>				(e.g. Crimea)</a:t>
            </a:r>
          </a:p>
          <a:p>
            <a:pPr marL="0" indent="0">
              <a:buNone/>
            </a:pPr>
            <a:r>
              <a:rPr lang="en-US" dirty="0"/>
              <a:t>	State competence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600" dirty="0"/>
              <a:t>(=Q of G; Corr.)</a:t>
            </a:r>
            <a:r>
              <a:rPr lang="en-US" dirty="0"/>
              <a:t>	  --Aid (resource transfers)</a:t>
            </a:r>
          </a:p>
          <a:p>
            <a:pPr marL="0" indent="0">
              <a:buNone/>
            </a:pPr>
            <a:r>
              <a:rPr lang="en-US" dirty="0"/>
              <a:t>	Strength			</a:t>
            </a:r>
          </a:p>
          <a:p>
            <a:pPr marL="0" indent="0">
              <a:buNone/>
            </a:pPr>
            <a:r>
              <a:rPr lang="en-US" dirty="0"/>
              <a:t>						    </a:t>
            </a: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4572000" y="990600"/>
            <a:ext cx="0" cy="513556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2362200"/>
            <a:ext cx="68580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3352800"/>
            <a:ext cx="762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81100" y="4419600"/>
            <a:ext cx="4953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377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B81A03C-B6A7-497B-BAA4-926F0EAFCA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60605"/>
              </p:ext>
            </p:extLst>
          </p:nvPr>
        </p:nvGraphicFramePr>
        <p:xfrm>
          <a:off x="95839" y="707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24282825-6FFA-483A-9F42-9A5475434210}"/>
              </a:ext>
            </a:extLst>
          </p:cNvPr>
          <p:cNvSpPr/>
          <p:nvPr/>
        </p:nvSpPr>
        <p:spPr>
          <a:xfrm>
            <a:off x="228600" y="1219200"/>
            <a:ext cx="19812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3B4BC4-DDB9-4565-8741-51A6EDBA216E}"/>
              </a:ext>
            </a:extLst>
          </p:cNvPr>
          <p:cNvSpPr/>
          <p:nvPr/>
        </p:nvSpPr>
        <p:spPr>
          <a:xfrm>
            <a:off x="4343400" y="45720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6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Q1:	What is </a:t>
            </a:r>
            <a:r>
              <a:rPr lang="en-US" sz="3600" dirty="0">
                <a:solidFill>
                  <a:srgbClr val="FF0000"/>
                </a:solidFill>
              </a:rPr>
              <a:t>POWER</a:t>
            </a:r>
            <a:r>
              <a:rPr lang="en-US" sz="3600" dirty="0"/>
              <a:t>?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Q2:	Which country is the </a:t>
            </a:r>
            <a:r>
              <a:rPr lang="en-US" sz="3600" dirty="0">
                <a:solidFill>
                  <a:srgbClr val="FF0000"/>
                </a:solidFill>
              </a:rPr>
              <a:t>most powerful </a:t>
            </a:r>
            <a:r>
              <a:rPr lang="en-US" sz="3600" dirty="0"/>
              <a:t>in international politics today?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604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B81A03C-B6A7-497B-BAA4-926F0EAFCA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287502"/>
              </p:ext>
            </p:extLst>
          </p:nvPr>
        </p:nvGraphicFramePr>
        <p:xfrm>
          <a:off x="228600" y="1524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44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D850C4-F8D2-45D4-B6C8-0D6DCE99EB64}"/>
              </a:ext>
            </a:extLst>
          </p:cNvPr>
          <p:cNvSpPr txBox="1"/>
          <p:nvPr/>
        </p:nvSpPr>
        <p:spPr>
          <a:xfrm>
            <a:off x="152400" y="1295400"/>
            <a:ext cx="86950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Puzzle</a:t>
            </a:r>
            <a:r>
              <a:rPr lang="en-US" sz="3600" dirty="0"/>
              <a:t>:  In the conflict between Iran and Israel, why does Iran use </a:t>
            </a:r>
            <a:r>
              <a:rPr lang="en-US" sz="3600" dirty="0">
                <a:solidFill>
                  <a:srgbClr val="FF0000"/>
                </a:solidFill>
              </a:rPr>
              <a:t>proxies</a:t>
            </a:r>
            <a:r>
              <a:rPr lang="en-US" sz="3600" dirty="0"/>
              <a:t> while Israel directly attacks Iran?</a:t>
            </a:r>
          </a:p>
          <a:p>
            <a:endParaRPr lang="en-US" sz="3600" dirty="0"/>
          </a:p>
          <a:p>
            <a:r>
              <a:rPr lang="en-US" sz="3600" dirty="0"/>
              <a:t>There have been no direct Iranian attacks on Israeli soil but key Israeli attacks on Iranian territory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FFFC5FA-5F9F-46F9-93BC-07262DAD4246}"/>
              </a:ext>
            </a:extLst>
          </p:cNvPr>
          <p:cNvCxnSpPr/>
          <p:nvPr/>
        </p:nvCxnSpPr>
        <p:spPr>
          <a:xfrm>
            <a:off x="4343400" y="2819400"/>
            <a:ext cx="0" cy="6858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407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3934258-570E-4F2D-B015-872F48FEE5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0030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213219-1115-4211-8F0B-37D7820DD000}"/>
              </a:ext>
            </a:extLst>
          </p:cNvPr>
          <p:cNvCxnSpPr/>
          <p:nvPr/>
        </p:nvCxnSpPr>
        <p:spPr>
          <a:xfrm>
            <a:off x="381000" y="2209800"/>
            <a:ext cx="8686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6EEE5475-12C5-43F6-A671-F7332DD68DAD}"/>
              </a:ext>
            </a:extLst>
          </p:cNvPr>
          <p:cNvSpPr/>
          <p:nvPr/>
        </p:nvSpPr>
        <p:spPr>
          <a:xfrm>
            <a:off x="6858000" y="2819398"/>
            <a:ext cx="2209800" cy="14477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CBB66A-6490-4573-9653-69020A65D098}"/>
              </a:ext>
            </a:extLst>
          </p:cNvPr>
          <p:cNvSpPr txBox="1"/>
          <p:nvPr/>
        </p:nvSpPr>
        <p:spPr>
          <a:xfrm>
            <a:off x="6172200" y="4267191"/>
            <a:ext cx="3969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Iran w/ @ 30-35% of military strength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91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Sources of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arenR"/>
            </a:pPr>
            <a:r>
              <a:rPr lang="en-US" dirty="0">
                <a:solidFill>
                  <a:srgbClr val="002060"/>
                </a:solidFill>
              </a:rPr>
              <a:t>Coercion</a:t>
            </a:r>
            <a:r>
              <a:rPr lang="en-US" dirty="0"/>
              <a:t>:	military capabilities + ability to 					mobilize them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r>
              <a:rPr lang="en-US" dirty="0">
                <a:solidFill>
                  <a:srgbClr val="002060"/>
                </a:solidFill>
              </a:rPr>
              <a:t>Power</a:t>
            </a:r>
            <a:r>
              <a:rPr lang="en-US" dirty="0"/>
              <a:t>:		same		+  </a:t>
            </a:r>
            <a:r>
              <a:rPr lang="en-US" dirty="0">
                <a:solidFill>
                  <a:srgbClr val="C00000"/>
                </a:solidFill>
              </a:rPr>
              <a:t>CREDIBILITY</a:t>
            </a:r>
          </a:p>
          <a:p>
            <a:pPr algn="l"/>
            <a:endParaRPr lang="en-US" dirty="0">
              <a:solidFill>
                <a:srgbClr val="C0000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3)  Influence</a:t>
            </a:r>
            <a:r>
              <a:rPr lang="en-US" dirty="0"/>
              <a:t>: 	more subtle; at least 3 types—</a:t>
            </a:r>
          </a:p>
          <a:p>
            <a:pPr algn="l"/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Material</a:t>
            </a:r>
            <a:r>
              <a:rPr lang="en-US" dirty="0"/>
              <a:t>:  economic resources</a:t>
            </a:r>
          </a:p>
          <a:p>
            <a:pPr algn="l"/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Cultural</a:t>
            </a:r>
            <a:r>
              <a:rPr lang="en-US" dirty="0"/>
              <a:t>:	cultural affinity     responsiveness</a:t>
            </a:r>
          </a:p>
          <a:p>
            <a:pPr algn="l"/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Interactional/Developmental</a:t>
            </a:r>
            <a:r>
              <a:rPr lang="en-US" dirty="0"/>
              <a:t>: prestige, trust, 		expertise, reputation  (Nye’s soft power)</a:t>
            </a:r>
          </a:p>
          <a:p>
            <a:pPr marL="514350" indent="-514350" algn="l">
              <a:buAutoNum type="arabicParenR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l">
              <a:buAutoNum type="arabicParenR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73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399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rgbClr val="002060"/>
                </a:solidFill>
              </a:rPr>
              <a:t>What you need to know to use methods of control: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Resources   Motivation   Competence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A							B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	Value placed on preferences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	Resources available for situation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	Past history of success/failure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	Future desire for preference(s)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rgbClr val="C00000"/>
                </a:solidFill>
              </a:rPr>
              <a:t>RELATIVE BALANCE FOR EACH: cost versus benefits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1524000"/>
            <a:ext cx="56388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622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		</a:t>
            </a:r>
            <a:r>
              <a:rPr lang="en-US" dirty="0">
                <a:solidFill>
                  <a:srgbClr val="C00000"/>
                </a:solidFill>
              </a:rPr>
              <a:t>Keep in Mind: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dirty="0"/>
            </a:br>
            <a:r>
              <a:rPr lang="en-US" sz="4000" dirty="0"/>
              <a:t>Control is a function of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--Resources (strength) +</a:t>
            </a:r>
            <a:br>
              <a:rPr lang="en-US" sz="4000" dirty="0"/>
            </a:br>
            <a:r>
              <a:rPr lang="en-US" sz="4000" dirty="0"/>
              <a:t>--Motivation (depending on issue) +</a:t>
            </a:r>
            <a:br>
              <a:rPr lang="en-US" sz="4000" dirty="0"/>
            </a:br>
            <a:r>
              <a:rPr lang="en-US" sz="4000" dirty="0"/>
              <a:t>--</a:t>
            </a:r>
            <a:r>
              <a:rPr lang="en-US" sz="4000" dirty="0">
                <a:solidFill>
                  <a:srgbClr val="FF0000"/>
                </a:solidFill>
              </a:rPr>
              <a:t>Competence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--Other side’s (?) resources, motivation, competence</a:t>
            </a:r>
            <a:br>
              <a:rPr lang="en-US" sz="4000" dirty="0"/>
            </a:br>
            <a:br>
              <a:rPr lang="en-US" sz="4000" dirty="0"/>
            </a:br>
            <a:r>
              <a:rPr lang="en-US" dirty="0">
                <a:solidFill>
                  <a:srgbClr val="FF0000"/>
                </a:solidFill>
              </a:rPr>
              <a:t>NO SUCH THING AS MOST POWERFUL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45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12EF-6C9E-4ACA-BC2C-6FEC6DDF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Resources alone were to decide the outcome of conflicts: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66E54-A477-40B8-BF7E-AE7E8C1C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Russian Capabilities versus Ukraine capabilities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 to 1 advantage in size of </a:t>
            </a:r>
            <a:r>
              <a:rPr lang="en-US" dirty="0">
                <a:solidFill>
                  <a:srgbClr val="FF0000"/>
                </a:solidFill>
              </a:rPr>
              <a:t>military personnel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10 to 1 advantage in </a:t>
            </a:r>
            <a:r>
              <a:rPr lang="en-US" dirty="0">
                <a:solidFill>
                  <a:srgbClr val="FF0000"/>
                </a:solidFill>
              </a:rPr>
              <a:t>air forces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17 to 1 advantage in </a:t>
            </a:r>
            <a:r>
              <a:rPr lang="en-US" dirty="0">
                <a:solidFill>
                  <a:srgbClr val="FF0000"/>
                </a:solidFill>
              </a:rPr>
              <a:t>infantry fighting vehicles</a:t>
            </a:r>
          </a:p>
          <a:p>
            <a:pPr marL="0" indent="0">
              <a:buNone/>
            </a:pPr>
            <a:r>
              <a:rPr lang="en-US" dirty="0"/>
              <a:t>11 to 1 advantage in </a:t>
            </a:r>
            <a:r>
              <a:rPr lang="en-US" dirty="0">
                <a:solidFill>
                  <a:srgbClr val="FF0000"/>
                </a:solidFill>
              </a:rPr>
              <a:t>military spending</a:t>
            </a:r>
          </a:p>
          <a:p>
            <a:pPr marL="0" indent="0">
              <a:buNone/>
            </a:pPr>
            <a:r>
              <a:rPr lang="en-US" dirty="0"/>
              <a:t>9 to 1  advantage in </a:t>
            </a:r>
            <a:r>
              <a:rPr lang="en-US" dirty="0">
                <a:solidFill>
                  <a:srgbClr val="FF0000"/>
                </a:solidFill>
              </a:rPr>
              <a:t>economic size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47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B7D1-DE5A-0514-8B2F-985E3B1A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417638"/>
          </a:xfrm>
        </p:spPr>
        <p:txBody>
          <a:bodyPr>
            <a:noAutofit/>
          </a:bodyPr>
          <a:lstStyle/>
          <a:p>
            <a:r>
              <a:rPr lang="en-US" sz="3600" dirty="0"/>
              <a:t>Capabilities degraded by </a:t>
            </a:r>
            <a:r>
              <a:rPr lang="en-US" sz="3600" dirty="0">
                <a:solidFill>
                  <a:srgbClr val="FF0000"/>
                </a:solidFill>
              </a:rPr>
              <a:t>ineffective governance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corruption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093DB8-C74D-F046-E3B0-92461155E53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7587708"/>
              </p:ext>
            </p:extLst>
          </p:nvPr>
        </p:nvGraphicFramePr>
        <p:xfrm>
          <a:off x="0" y="1600200"/>
          <a:ext cx="457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EC20B4-94DA-7BDE-3309-46E875B4905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1456716"/>
              </p:ext>
            </p:extLst>
          </p:nvPr>
        </p:nvGraphicFramePr>
        <p:xfrm>
          <a:off x="4648200" y="1600200"/>
          <a:ext cx="4495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9394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164A98-A70A-4F51-B920-6A10612BF9E2}"/>
              </a:ext>
            </a:extLst>
          </p:cNvPr>
          <p:cNvSpPr txBox="1"/>
          <p:nvPr/>
        </p:nvSpPr>
        <p:spPr>
          <a:xfrm>
            <a:off x="457200" y="22098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Keep in Mind as well:</a:t>
            </a:r>
          </a:p>
          <a:p>
            <a:endParaRPr lang="en-US" sz="3200" dirty="0"/>
          </a:p>
          <a:p>
            <a:r>
              <a:rPr lang="en-US" sz="3200" dirty="0"/>
              <a:t>1)You will want to apply all this to your own group;</a:t>
            </a:r>
          </a:p>
          <a:p>
            <a:endParaRPr lang="en-US" sz="3200" dirty="0"/>
          </a:p>
          <a:p>
            <a:r>
              <a:rPr lang="en-US" sz="3200" dirty="0"/>
              <a:t>2) Do it as soon as possible while still fresh</a:t>
            </a:r>
          </a:p>
        </p:txBody>
      </p:sp>
    </p:spTree>
    <p:extLst>
      <p:ext uri="{BB962C8B-B14F-4D97-AF65-F5344CB8AC3E}">
        <p14:creationId xmlns:p14="http://schemas.microsoft.com/office/powerpoint/2010/main" val="179644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CFD8-BEE9-4632-BAAB-A88722273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Some Power Rankings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7AD5FE-866D-4204-9F07-8882FB7E5C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625155"/>
              </p:ext>
            </p:extLst>
          </p:nvPr>
        </p:nvGraphicFramePr>
        <p:xfrm>
          <a:off x="0" y="838200"/>
          <a:ext cx="9144000" cy="6019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490">
                  <a:extLst>
                    <a:ext uri="{9D8B030D-6E8A-4147-A177-3AD203B41FA5}">
                      <a16:colId xmlns:a16="http://schemas.microsoft.com/office/drawing/2014/main" val="3036434060"/>
                    </a:ext>
                  </a:extLst>
                </a:gridCol>
                <a:gridCol w="974177">
                  <a:extLst>
                    <a:ext uri="{9D8B030D-6E8A-4147-A177-3AD203B41FA5}">
                      <a16:colId xmlns:a16="http://schemas.microsoft.com/office/drawing/2014/main" val="580384065"/>
                    </a:ext>
                  </a:extLst>
                </a:gridCol>
                <a:gridCol w="1014340">
                  <a:extLst>
                    <a:ext uri="{9D8B030D-6E8A-4147-A177-3AD203B41FA5}">
                      <a16:colId xmlns:a16="http://schemas.microsoft.com/office/drawing/2014/main" val="2580600579"/>
                    </a:ext>
                  </a:extLst>
                </a:gridCol>
                <a:gridCol w="1012472">
                  <a:extLst>
                    <a:ext uri="{9D8B030D-6E8A-4147-A177-3AD203B41FA5}">
                      <a16:colId xmlns:a16="http://schemas.microsoft.com/office/drawing/2014/main" val="1384875640"/>
                    </a:ext>
                  </a:extLst>
                </a:gridCol>
                <a:gridCol w="1245041">
                  <a:extLst>
                    <a:ext uri="{9D8B030D-6E8A-4147-A177-3AD203B41FA5}">
                      <a16:colId xmlns:a16="http://schemas.microsoft.com/office/drawing/2014/main" val="813110622"/>
                    </a:ext>
                  </a:extLst>
                </a:gridCol>
                <a:gridCol w="1253680">
                  <a:extLst>
                    <a:ext uri="{9D8B030D-6E8A-4147-A177-3AD203B41FA5}">
                      <a16:colId xmlns:a16="http://schemas.microsoft.com/office/drawing/2014/main" val="28595392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25526903"/>
                    </a:ext>
                  </a:extLst>
                </a:gridCol>
                <a:gridCol w="899222">
                  <a:extLst>
                    <a:ext uri="{9D8B030D-6E8A-4147-A177-3AD203B41FA5}">
                      <a16:colId xmlns:a16="http://schemas.microsoft.com/office/drawing/2014/main" val="69000823"/>
                    </a:ext>
                  </a:extLst>
                </a:gridCol>
                <a:gridCol w="1158178">
                  <a:extLst>
                    <a:ext uri="{9D8B030D-6E8A-4147-A177-3AD203B41FA5}">
                      <a16:colId xmlns:a16="http://schemas.microsoft.com/office/drawing/2014/main" val="2329715027"/>
                    </a:ext>
                  </a:extLst>
                </a:gridCol>
              </a:tblGrid>
              <a:tr h="9148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RANK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Military Spending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Armed Forces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Economic Size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Wealth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Exports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Imports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Most traded currency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Top 20 universities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5795395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effectLst/>
                        </a:rPr>
                        <a:t>China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Luxembourg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effectLst/>
                        </a:rPr>
                        <a:t>China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 </a:t>
                      </a:r>
                      <a:r>
                        <a:rPr lang="en-US" sz="1600" dirty="0">
                          <a:effectLst/>
                        </a:rPr>
                        <a:t>(44%)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</a:t>
                      </a:r>
                      <a:r>
                        <a:rPr lang="en-US" sz="1600" dirty="0">
                          <a:effectLst/>
                        </a:rPr>
                        <a:t> (75%)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289118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effectLst/>
                        </a:rPr>
                        <a:t>China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effectLst/>
                        </a:rPr>
                        <a:t>China 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Switzerland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effectLst/>
                        </a:rPr>
                        <a:t>China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EU (16%)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UK (20%)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104267"/>
                  </a:ext>
                </a:extLst>
              </a:tr>
              <a:tr h="603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Japan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Ireland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Germany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Germany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Japan (11%)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Canada (5%)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428529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 Korea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Germany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Norway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Japan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Japan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UK (7%)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5714745"/>
                  </a:ext>
                </a:extLst>
              </a:tr>
              <a:tr h="603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Russia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Russia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US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Netherlands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Australia (3.5%)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538212"/>
                  </a:ext>
                </a:extLst>
              </a:tr>
              <a:tr h="603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France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Pakistan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Singapore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S. Korea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Netherlands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Canada  (2.65%)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7696612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Germany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Vietnam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France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Australia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Italy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France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358592"/>
                  </a:ext>
                </a:extLst>
              </a:tr>
              <a:tr h="603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Saudi Arabia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Egypt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Italy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Denmark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France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effectLst/>
                        </a:rPr>
                        <a:t>China</a:t>
                      </a:r>
                      <a:r>
                        <a:rPr lang="en-US" sz="1600" dirty="0">
                          <a:effectLst/>
                        </a:rPr>
                        <a:t> (2%)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139737"/>
                  </a:ext>
                </a:extLst>
              </a:tr>
              <a:tr h="603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Japan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Myanmar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Canada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Qatar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Belgium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S. Korea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Sweden (1.1%)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898045"/>
                  </a:ext>
                </a:extLst>
              </a:tr>
              <a:tr h="9148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S. Korea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Indonesia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S. Korea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Sweden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Canada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Mexico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New Zealand (1.09%)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4628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99A7A2-F988-4FA9-97A7-E49D20BDD511}"/>
              </a:ext>
            </a:extLst>
          </p:cNvPr>
          <p:cNvSpPr txBox="1"/>
          <p:nvPr/>
        </p:nvSpPr>
        <p:spPr>
          <a:xfrm>
            <a:off x="7160443" y="18987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Soft Power measures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D97492-E95E-41C0-B785-B620792C2330}"/>
              </a:ext>
            </a:extLst>
          </p:cNvPr>
          <p:cNvSpPr txBox="1"/>
          <p:nvPr/>
        </p:nvSpPr>
        <p:spPr>
          <a:xfrm>
            <a:off x="2743200" y="48226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Hard power measures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732566-6D44-4947-8809-7D37436865BB}"/>
              </a:ext>
            </a:extLst>
          </p:cNvPr>
          <p:cNvCxnSpPr/>
          <p:nvPr/>
        </p:nvCxnSpPr>
        <p:spPr>
          <a:xfrm flipV="1">
            <a:off x="7086600" y="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82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27EB8B-F8B5-49E8-BA45-9B38FBF5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2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Q: In the conflict between the U.S. and China over Human Rights issues inside China, </a:t>
            </a:r>
            <a:r>
              <a:rPr lang="en-US" dirty="0">
                <a:solidFill>
                  <a:srgbClr val="FF0000"/>
                </a:solidFill>
              </a:rPr>
              <a:t>which is most likely to win</a:t>
            </a:r>
            <a:r>
              <a:rPr lang="en-US" dirty="0"/>
              <a:t>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Q: </a:t>
            </a:r>
            <a:r>
              <a:rPr lang="en-US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63588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248400"/>
          </a:xfrm>
        </p:spPr>
        <p:txBody>
          <a:bodyPr>
            <a:normAutofit/>
          </a:bodyPr>
          <a:lstStyle/>
          <a:p>
            <a:r>
              <a:rPr lang="en-US" sz="4000" dirty="0"/>
              <a:t>Q: </a:t>
            </a:r>
            <a:r>
              <a:rPr lang="en-US" sz="4000" dirty="0">
                <a:solidFill>
                  <a:srgbClr val="FF0000"/>
                </a:solidFill>
              </a:rPr>
              <a:t>In the conflict between the U.S. and North Korea over North Korea’s determination to continue developing nuclear weapons…which is going to win?  </a:t>
            </a:r>
            <a:br>
              <a:rPr lang="en-US" sz="4000" dirty="0">
                <a:solidFill>
                  <a:srgbClr val="FF0000"/>
                </a:solidFill>
              </a:rPr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490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Key Concepts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about forms of control </a:t>
            </a:r>
            <a:r>
              <a:rPr lang="en-US" u="sng" dirty="0">
                <a:solidFill>
                  <a:srgbClr val="FF0000"/>
                </a:solidFill>
              </a:rPr>
              <a:t>causing</a:t>
            </a:r>
            <a:r>
              <a:rPr lang="en-US" dirty="0">
                <a:solidFill>
                  <a:srgbClr val="FF0000"/>
                </a:solidFill>
              </a:rPr>
              <a:t> an </a:t>
            </a:r>
            <a:r>
              <a:rPr lang="en-US" b="1" u="sng" dirty="0">
                <a:solidFill>
                  <a:srgbClr val="FF0000"/>
                </a:solidFill>
              </a:rPr>
              <a:t>intended</a:t>
            </a:r>
            <a:r>
              <a:rPr lang="en-US" dirty="0">
                <a:solidFill>
                  <a:srgbClr val="FF0000"/>
                </a:solidFill>
              </a:rPr>
              <a:t> change in behavior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0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276600" y="990600"/>
            <a:ext cx="762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62400" y="9906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62400" y="27432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62400" y="33528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28800" y="27432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828800" y="3352800"/>
            <a:ext cx="148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14700" y="3352800"/>
            <a:ext cx="381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62400" y="33528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4572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Flooding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33750" y="2971800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Police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388620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8800" y="1752600"/>
            <a:ext cx="104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Observer</a:t>
            </a:r>
          </a:p>
          <a:p>
            <a:endParaRPr lang="en-US" dirty="0"/>
          </a:p>
        </p:txBody>
      </p:sp>
      <p:cxnSp>
        <p:nvCxnSpPr>
          <p:cNvPr id="25" name="Straight Arrow Connector 24"/>
          <p:cNvCxnSpPr>
            <a:stCxn id="22" idx="0"/>
          </p:cNvCxnSpPr>
          <p:nvPr/>
        </p:nvCxnSpPr>
        <p:spPr>
          <a:xfrm flipH="1" flipV="1">
            <a:off x="3754627" y="3429000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6C2DA1F-9A38-499B-B906-28DD770A44E7}"/>
              </a:ext>
            </a:extLst>
          </p:cNvPr>
          <p:cNvCxnSpPr/>
          <p:nvPr/>
        </p:nvCxnSpPr>
        <p:spPr>
          <a:xfrm>
            <a:off x="4004055" y="3200400"/>
            <a:ext cx="6441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79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41449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Coercion</a:t>
            </a:r>
            <a:r>
              <a:rPr lang="en-US" dirty="0"/>
              <a:t> =	</a:t>
            </a:r>
            <a:r>
              <a:rPr lang="en-US" dirty="0">
                <a:solidFill>
                  <a:srgbClr val="FF0000"/>
                </a:solidFill>
              </a:rPr>
              <a:t>use of force </a:t>
            </a:r>
            <a:r>
              <a:rPr lang="en-US" dirty="0"/>
              <a:t>by A to get B to do something it didn’t want to do</a:t>
            </a:r>
          </a:p>
        </p:txBody>
      </p:sp>
    </p:spTree>
    <p:extLst>
      <p:ext uri="{BB962C8B-B14F-4D97-AF65-F5344CB8AC3E}">
        <p14:creationId xmlns:p14="http://schemas.microsoft.com/office/powerpoint/2010/main" val="192160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1110</Words>
  <Application>Microsoft Office PowerPoint</Application>
  <PresentationFormat>On-screen Show (4:3)</PresentationFormat>
  <Paragraphs>211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Methods of Control</vt:lpstr>
      <vt:lpstr>Q1: What is POWER?  Q2: Which country is the most powerful in international politics today? </vt:lpstr>
      <vt:lpstr>Some Power Rankings</vt:lpstr>
      <vt:lpstr>PowerPoint Presentation</vt:lpstr>
      <vt:lpstr>Q: In the conflict between the U.S. and China over Human Rights issues inside China, which is most likely to win?  Q: Why?</vt:lpstr>
      <vt:lpstr>Q: In the conflict between the U.S. and North Korea over North Korea’s determination to continue developing nuclear weapons…which is going to win?    </vt:lpstr>
      <vt:lpstr> Key Concepts  about forms of control causing an intended change in behavior </vt:lpstr>
      <vt:lpstr>PowerPoint Presentation</vt:lpstr>
      <vt:lpstr>Coercion = use of force by A to get B to do something it didn’t want to do</vt:lpstr>
      <vt:lpstr>Power = use of the threat of force by A to get B to do something it didn’t want to do</vt:lpstr>
      <vt:lpstr>Influence = for A to change B’s behavior by any other means short of power or coercion  </vt:lpstr>
      <vt:lpstr>PowerPoint Presentation</vt:lpstr>
      <vt:lpstr>Strength = resources with which to try to control the behavior of others    Unilateral strength   Relational strength   Structural strength</vt:lpstr>
      <vt:lpstr>PowerPoint Presentation</vt:lpstr>
      <vt:lpstr>Relational Strength: Major Powers</vt:lpstr>
      <vt:lpstr>PowerPoint Presentation</vt:lpstr>
      <vt:lpstr>Autonomy vs. Dependence in Resources</vt:lpstr>
      <vt:lpstr>Where does State Strength Come From?</vt:lpstr>
      <vt:lpstr>PowerPoint Presentation</vt:lpstr>
      <vt:lpstr>PowerPoint Presentation</vt:lpstr>
      <vt:lpstr>PowerPoint Presentation</vt:lpstr>
      <vt:lpstr>PowerPoint Presentation</vt:lpstr>
      <vt:lpstr>Sources of Control</vt:lpstr>
      <vt:lpstr>What you need to know to use methods of control:</vt:lpstr>
      <vt:lpstr>       Keep in Mind:  Control is a function of   --Resources (strength) + --Motivation (depending on issue) + --Competence  --Other side’s (?) resources, motivation, competence  NO SUCH THING AS MOST POWERFUL </vt:lpstr>
      <vt:lpstr>If Resources alone were to decide the outcome of conflicts:</vt:lpstr>
      <vt:lpstr>Capabilities degraded by ineffective governance and corruption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Control</dc:title>
  <dc:creator>Tom</dc:creator>
  <cp:lastModifiedBy>Volgy, Thomas J - (volgy)</cp:lastModifiedBy>
  <cp:revision>68</cp:revision>
  <dcterms:created xsi:type="dcterms:W3CDTF">2011-08-25T21:27:19Z</dcterms:created>
  <dcterms:modified xsi:type="dcterms:W3CDTF">2023-01-23T20:25:02Z</dcterms:modified>
</cp:coreProperties>
</file>